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60"/>
  </p:notesMasterIdLst>
  <p:sldIdLst>
    <p:sldId id="256" r:id="rId2"/>
    <p:sldId id="257" r:id="rId3"/>
    <p:sldId id="258" r:id="rId4"/>
    <p:sldId id="259" r:id="rId5"/>
    <p:sldId id="260" r:id="rId6"/>
    <p:sldId id="261" r:id="rId7"/>
    <p:sldId id="262" r:id="rId8"/>
    <p:sldId id="265" r:id="rId9"/>
    <p:sldId id="267" r:id="rId10"/>
    <p:sldId id="266" r:id="rId11"/>
    <p:sldId id="263" r:id="rId12"/>
    <p:sldId id="264" r:id="rId13"/>
    <p:sldId id="268" r:id="rId14"/>
    <p:sldId id="271" r:id="rId15"/>
    <p:sldId id="272" r:id="rId16"/>
    <p:sldId id="269" r:id="rId17"/>
    <p:sldId id="270"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Lato" panose="020F0502020204030203" pitchFamily="34" charset="0"/>
      <p:regular r:id="rId61"/>
      <p:bold r:id="rId62"/>
      <p:italic r:id="rId63"/>
      <p:boldItalic r:id="rId64"/>
    </p:embeddedFont>
    <p:embeddedFont>
      <p:font typeface="Montserrat" panose="000005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Spectral"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2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912712ec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912712ec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0d45ed9b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0d45ed9b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0d45ed9b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90d45ed9b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0d02521a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0d02521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0d45ed9bf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0d45ed9b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9110fb98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9110fb98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110fb989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110fb989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110fb989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110fb989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110fb989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110fb989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110fb989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110fb989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110fb989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110fb989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113625a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113625a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113625a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113625a2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113625a2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9113625a2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113f7fb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113f7fb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113625a2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113625a2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9113625a2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9113625a2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9113625a2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9113625a2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9113625a2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9113625a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113625a2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9113625a2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113625a2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113625a2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113625a2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9113625a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9113625a2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9113625a2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113625a2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113625a2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9113625a2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9113625a2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12712eca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12712eca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113625a25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113625a2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9113625a2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9113625a2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113625a25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9113625a2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113625a2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9113625a2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113625a2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113625a2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113625a25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113625a2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9113625a25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9113625a2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113625a25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113625a2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9113625a2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9113625a2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113625a25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113625a2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113625a25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9113625a2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113625a2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113625a2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9113625a25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9113625a25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113625a25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113625a2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9113625a25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9113625a25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113625a25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113625a2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9110fb989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9110fb989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113625a25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113625a25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12712eca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12712eca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hyperlink" Target="https://stackoverflow.com/" TargetMode="External"/><Relationship Id="rId4" Type="http://schemas.openxmlformats.org/officeDocument/2006/relationships/hyperlink" Target="https://www.w3schools.co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680775" y="1270900"/>
            <a:ext cx="4556100" cy="18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A Project on</a:t>
            </a:r>
            <a:endParaRPr sz="3300"/>
          </a:p>
          <a:p>
            <a:pPr marL="0" lvl="0" indent="0" algn="l" rtl="0">
              <a:spcBef>
                <a:spcPts val="0"/>
              </a:spcBef>
              <a:spcAft>
                <a:spcPts val="0"/>
              </a:spcAft>
              <a:buNone/>
            </a:pPr>
            <a:r>
              <a:rPr lang="en-GB" sz="3300"/>
              <a:t>Store Management System </a:t>
            </a:r>
            <a:r>
              <a:rPr lang="en-GB" sz="2800" b="1">
                <a:solidFill>
                  <a:srgbClr val="000000"/>
                </a:solidFill>
                <a:latin typeface="Arial"/>
                <a:ea typeface="Arial"/>
                <a:cs typeface="Arial"/>
                <a:sym typeface="Arial"/>
              </a:rPr>
              <a:t>  </a:t>
            </a:r>
            <a:endParaRPr sz="1400">
              <a:latin typeface="Spectral"/>
              <a:ea typeface="Spectral"/>
              <a:cs typeface="Spectral"/>
              <a:sym typeface="Spectral"/>
            </a:endParaRPr>
          </a:p>
          <a:p>
            <a:pPr marL="0" lvl="0" indent="0" algn="l" rtl="0">
              <a:lnSpc>
                <a:spcPct val="115000"/>
              </a:lnSpc>
              <a:spcBef>
                <a:spcPts val="0"/>
              </a:spcBef>
              <a:spcAft>
                <a:spcPts val="0"/>
              </a:spcAft>
              <a:buNone/>
            </a:pPr>
            <a:r>
              <a:rPr lang="en-GB" sz="2400">
                <a:latin typeface="Spectral"/>
                <a:ea typeface="Spectral"/>
                <a:cs typeface="Spectral"/>
                <a:sym typeface="Spectral"/>
              </a:rPr>
              <a:t>                                                           </a:t>
            </a:r>
            <a:r>
              <a:rPr lang="en-GB" sz="1800">
                <a:latin typeface="Spectral"/>
                <a:ea typeface="Spectral"/>
                <a:cs typeface="Spectral"/>
                <a:sym typeface="Spectral"/>
              </a:rPr>
              <a:t>                                                                                 </a:t>
            </a:r>
            <a:r>
              <a:rPr lang="en-GB" sz="1600">
                <a:solidFill>
                  <a:srgbClr val="FFFFFF"/>
                </a:solidFill>
                <a:latin typeface="Roboto"/>
                <a:ea typeface="Roboto"/>
                <a:cs typeface="Roboto"/>
                <a:sym typeface="Roboto"/>
              </a:rPr>
              <a:t>                                                                                                </a:t>
            </a:r>
            <a:r>
              <a:rPr lang="en-GB" sz="1800">
                <a:latin typeface="Spectral"/>
                <a:ea typeface="Spectral"/>
                <a:cs typeface="Spectral"/>
                <a:sym typeface="Spectral"/>
              </a:rPr>
              <a:t>                                                                     </a:t>
            </a:r>
            <a:endParaRPr sz="3300">
              <a:latin typeface="Lato"/>
              <a:ea typeface="Lato"/>
              <a:cs typeface="Lato"/>
              <a:sym typeface="Lato"/>
            </a:endParaRPr>
          </a:p>
          <a:p>
            <a:pPr marL="0" lvl="0" indent="0" algn="l" rtl="0">
              <a:spcBef>
                <a:spcPts val="0"/>
              </a:spcBef>
              <a:spcAft>
                <a:spcPts val="0"/>
              </a:spcAft>
              <a:buNone/>
            </a:pPr>
            <a:endParaRPr sz="3300"/>
          </a:p>
          <a:p>
            <a:pPr marL="0" lvl="0" indent="0" algn="l" rtl="0">
              <a:spcBef>
                <a:spcPts val="0"/>
              </a:spcBef>
              <a:spcAft>
                <a:spcPts val="0"/>
              </a:spcAft>
              <a:buNone/>
            </a:pPr>
            <a:endParaRPr sz="3300"/>
          </a:p>
          <a:p>
            <a:pPr marL="0" lvl="0" indent="0" algn="l" rtl="0">
              <a:spcBef>
                <a:spcPts val="0"/>
              </a:spcBef>
              <a:spcAft>
                <a:spcPts val="0"/>
              </a:spcAft>
              <a:buNone/>
            </a:pPr>
            <a:r>
              <a:rPr lang="en-GB" sz="3300"/>
              <a:t>              </a:t>
            </a:r>
            <a:endParaRPr sz="3300"/>
          </a:p>
        </p:txBody>
      </p:sp>
      <p:sp>
        <p:nvSpPr>
          <p:cNvPr id="229" name="Google Shape;229;p17"/>
          <p:cNvSpPr txBox="1">
            <a:spLocks noGrp="1"/>
          </p:cNvSpPr>
          <p:nvPr>
            <p:ph type="subTitle" idx="1"/>
          </p:nvPr>
        </p:nvSpPr>
        <p:spPr>
          <a:xfrm>
            <a:off x="3105275" y="323725"/>
            <a:ext cx="2649900" cy="57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3300"/>
              <a:t>Presentation</a:t>
            </a:r>
            <a:endParaRPr sz="3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We Need DSM Software</a:t>
            </a:r>
            <a:endParaRPr sz="2800"/>
          </a:p>
          <a:p>
            <a:pPr marL="0" lvl="0" indent="0" algn="l" rtl="0">
              <a:spcBef>
                <a:spcPts val="0"/>
              </a:spcBef>
              <a:spcAft>
                <a:spcPts val="0"/>
              </a:spcAft>
              <a:buNone/>
            </a:pPr>
            <a:endParaRPr/>
          </a:p>
        </p:txBody>
      </p:sp>
      <p:sp>
        <p:nvSpPr>
          <p:cNvPr id="310" name="Google Shape;310;p27"/>
          <p:cNvSpPr txBox="1">
            <a:spLocks noGrp="1"/>
          </p:cNvSpPr>
          <p:nvPr>
            <p:ph type="body" idx="1"/>
          </p:nvPr>
        </p:nvSpPr>
        <p:spPr>
          <a:xfrm>
            <a:off x="1297500" y="1486700"/>
            <a:ext cx="6495600" cy="35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rgbClr val="FFFFFF"/>
                </a:solidFill>
              </a:rPr>
              <a:t> </a:t>
            </a:r>
            <a:r>
              <a:rPr lang="en-GB" sz="1600" b="1">
                <a:solidFill>
                  <a:srgbClr val="FFFFFF"/>
                </a:solidFill>
              </a:rPr>
              <a:t>Quick and Accurate Sales : </a:t>
            </a:r>
            <a:r>
              <a:rPr lang="en-GB" sz="1600">
                <a:solidFill>
                  <a:srgbClr val="FFFFFF"/>
                </a:solidFill>
                <a:latin typeface="Times New Roman"/>
                <a:ea typeface="Times New Roman"/>
                <a:cs typeface="Times New Roman"/>
                <a:sym typeface="Times New Roman"/>
              </a:rPr>
              <a:t> It all comes down to sales. If you aren’t making sales you aren’t going to stay in business. Sales are the core of your business and how you handle this process is essential to your success. A DSM system makes sure that everything runs smoothly on every transaction.</a:t>
            </a:r>
            <a:endParaRPr sz="160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700">
                <a:solidFill>
                  <a:srgbClr val="FFFFFF"/>
                </a:solidFill>
              </a:rPr>
              <a:t>Inventory Control  : </a:t>
            </a:r>
            <a:r>
              <a:rPr lang="en-GB" sz="1400">
                <a:solidFill>
                  <a:srgbClr val="FFFFFF"/>
                </a:solidFill>
                <a:latin typeface="Times New Roman"/>
                <a:ea typeface="Times New Roman"/>
                <a:cs typeface="Times New Roman"/>
                <a:sym typeface="Times New Roman"/>
              </a:rPr>
              <a:t>  </a:t>
            </a:r>
            <a:r>
              <a:rPr lang="en-GB" sz="1600">
                <a:solidFill>
                  <a:srgbClr val="FFFFFF"/>
                </a:solidFill>
                <a:latin typeface="Times New Roman"/>
                <a:ea typeface="Times New Roman"/>
                <a:cs typeface="Times New Roman"/>
                <a:sym typeface="Times New Roman"/>
              </a:rPr>
              <a:t>If sales are number one, good inventory control is a close second. Without good inventory control you miss out on sales, overstock unwanted products, and lose out on high profit margins. A DSM system will keep an accurate count of every product in your store. It allows you to see what items are selling, what’s sitting on the shelf, and what you need to order.</a:t>
            </a:r>
            <a:endParaRPr sz="2000" b="1">
              <a:solidFill>
                <a:srgbClr val="FFFFFF"/>
              </a:solidFill>
            </a:endParaRPr>
          </a:p>
          <a:p>
            <a:pPr marL="0" lvl="0" indent="0" algn="l" rtl="0">
              <a:spcBef>
                <a:spcPts val="0"/>
              </a:spcBef>
              <a:spcAft>
                <a:spcPts val="1600"/>
              </a:spcAft>
              <a:buNone/>
            </a:pPr>
            <a:endParaRPr>
              <a:solidFill>
                <a:srgbClr val="FFFFFF"/>
              </a:solidFill>
            </a:endParaRPr>
          </a:p>
        </p:txBody>
      </p:sp>
      <p:sp>
        <p:nvSpPr>
          <p:cNvPr id="311" name="Google Shape;311;p27"/>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Goal of our Project</a:t>
            </a:r>
            <a:endParaRPr sz="3400">
              <a:solidFill>
                <a:srgbClr val="FFFFFF"/>
              </a:solidFill>
            </a:endParaRPr>
          </a:p>
        </p:txBody>
      </p:sp>
      <p:sp>
        <p:nvSpPr>
          <p:cNvPr id="286" name="Google Shape;286;p24"/>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87" name="Google Shape;287;p24"/>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b="1">
                <a:solidFill>
                  <a:srgbClr val="FFFFFF"/>
                </a:solidFill>
                <a:latin typeface="Times New Roman"/>
                <a:ea typeface="Times New Roman"/>
                <a:cs typeface="Times New Roman"/>
                <a:sym typeface="Times New Roman"/>
              </a:rPr>
              <a:t>Web Based or Mobile DSM:  </a:t>
            </a:r>
            <a:r>
              <a:rPr lang="en-GB" sz="1500">
                <a:solidFill>
                  <a:srgbClr val="FFFFFF"/>
                </a:solidFill>
                <a:latin typeface="Times New Roman"/>
                <a:ea typeface="Times New Roman"/>
                <a:cs typeface="Times New Roman"/>
                <a:sym typeface="Times New Roman"/>
              </a:rPr>
              <a:t>Our works on Mobile, Tab and PC system you can use one or more than one Platform. It works offline.</a:t>
            </a:r>
            <a:endParaRPr sz="1400">
              <a:solidFill>
                <a:srgbClr val="FFFFFF"/>
              </a:solidFill>
            </a:endParaRPr>
          </a:p>
          <a:p>
            <a:pPr marL="0" lvl="0" indent="0" algn="l" rtl="0">
              <a:spcBef>
                <a:spcPts val="0"/>
              </a:spcBef>
              <a:spcAft>
                <a:spcPts val="1600"/>
              </a:spcAft>
              <a:buNone/>
            </a:pPr>
            <a:endParaRPr sz="1400">
              <a:solidFill>
                <a:srgbClr val="FFFFFF"/>
              </a:solidFill>
            </a:endParaRPr>
          </a:p>
        </p:txBody>
      </p:sp>
      <p:sp>
        <p:nvSpPr>
          <p:cNvPr id="288" name="Google Shape;288;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89" name="Google Shape;289;p24"/>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b="1">
                <a:solidFill>
                  <a:srgbClr val="FFFFFF"/>
                </a:solidFill>
              </a:rPr>
              <a:t>Mobile Friendly:  </a:t>
            </a:r>
            <a:r>
              <a:rPr lang="en-GB" sz="1500">
                <a:solidFill>
                  <a:srgbClr val="FFFFFF"/>
                </a:solidFill>
              </a:rPr>
              <a:t>You can operate and see details of the shop on your mobile phone.</a:t>
            </a:r>
            <a:endParaRPr sz="1400">
              <a:solidFill>
                <a:srgbClr val="FFFFFF"/>
              </a:solidFill>
            </a:endParaRPr>
          </a:p>
        </p:txBody>
      </p:sp>
      <p:sp>
        <p:nvSpPr>
          <p:cNvPr id="290" name="Google Shape;290;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91" name="Google Shape;291;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b="1">
                <a:solidFill>
                  <a:srgbClr val="FFFFFF"/>
                </a:solidFill>
              </a:rPr>
              <a:t>Customer History:  </a:t>
            </a:r>
            <a:r>
              <a:rPr lang="en-GB" sz="1500">
                <a:solidFill>
                  <a:srgbClr val="FFFFFF"/>
                </a:solidFill>
              </a:rPr>
              <a:t>Keep all your customer information in one place. It keeps customer And  purchase history.</a:t>
            </a:r>
            <a:endParaRPr sz="1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97" name="Google Shape;297;p25"/>
          <p:cNvSpPr txBox="1">
            <a:spLocks noGrp="1"/>
          </p:cNvSpPr>
          <p:nvPr>
            <p:ph type="body" idx="1"/>
          </p:nvPr>
        </p:nvSpPr>
        <p:spPr>
          <a:xfrm>
            <a:off x="4018025" y="1567550"/>
            <a:ext cx="4950000" cy="2077200"/>
          </a:xfrm>
          <a:prstGeom prst="rect">
            <a:avLst/>
          </a:prstGeom>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600">
                <a:solidFill>
                  <a:srgbClr val="FFFFFF"/>
                </a:solidFill>
              </a:rPr>
              <a:t>Departmental Store Management (DSM) system provides businesses with the ability to computerize, systematize and correlate retail information. Where cash registers, including complex register systems, have limited information collection capacity, DSM systems can gather, store and return detailed reports on inventory trends and customer information. Additionally, DSM systems more easily integrate with numerous sales and ordering systems.</a:t>
            </a:r>
            <a:endParaRPr sz="1600">
              <a:solidFill>
                <a:srgbClr val="FFFFFF"/>
              </a:solidFil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9"/>
          <p:cNvSpPr txBox="1">
            <a:spLocks noGrp="1"/>
          </p:cNvSpPr>
          <p:nvPr>
            <p:ph type="title"/>
          </p:nvPr>
        </p:nvSpPr>
        <p:spPr>
          <a:xfrm>
            <a:off x="1326475" y="324850"/>
            <a:ext cx="5580900" cy="7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a:t>Benefits of Using a DSM System</a:t>
            </a:r>
            <a:endParaRPr sz="3500"/>
          </a:p>
        </p:txBody>
      </p:sp>
      <p:sp>
        <p:nvSpPr>
          <p:cNvPr id="324" name="Google Shape;324;p29"/>
          <p:cNvSpPr txBox="1">
            <a:spLocks noGrp="1"/>
          </p:cNvSpPr>
          <p:nvPr>
            <p:ph type="body" idx="1"/>
          </p:nvPr>
        </p:nvSpPr>
        <p:spPr>
          <a:xfrm>
            <a:off x="1326475" y="933950"/>
            <a:ext cx="6454800" cy="410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a:solidFill>
                  <a:srgbClr val="FFFFFF"/>
                </a:solidFill>
              </a:rPr>
              <a:t> The right Departmental store management system will give you control over many different areas of your business operations increasing efficiency and profitability. A Departmental store management system will streamline business operations, including inventory and vendor management along with streamlining Departmental store management system processes. The following overview, categorized by area of operation, highlights some of the typical benefits of using a Departmental store management system.</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457200" lvl="0" indent="-336550" algn="l" rtl="0">
              <a:lnSpc>
                <a:spcPct val="100000"/>
              </a:lnSpc>
              <a:spcBef>
                <a:spcPts val="0"/>
              </a:spcBef>
              <a:spcAft>
                <a:spcPts val="0"/>
              </a:spcAft>
              <a:buClr>
                <a:srgbClr val="FFFFFF"/>
              </a:buClr>
              <a:buSzPts val="1700"/>
              <a:buChar char="●"/>
            </a:pPr>
            <a:r>
              <a:rPr lang="en-GB" sz="1800" b="1">
                <a:solidFill>
                  <a:srgbClr val="FFFFFF"/>
                </a:solidFill>
                <a:latin typeface="Times New Roman"/>
                <a:ea typeface="Times New Roman"/>
                <a:cs typeface="Times New Roman"/>
                <a:sym typeface="Times New Roman"/>
              </a:rPr>
              <a:t>Inventory : </a:t>
            </a:r>
            <a:r>
              <a:rPr lang="en-GB" sz="1600">
                <a:solidFill>
                  <a:srgbClr val="FFFFFF"/>
                </a:solidFill>
              </a:rPr>
              <a:t> A Departmental store management system allows you to  categorize your inventory by a number of fields for easy lookup and sorting of    your merchandise.</a:t>
            </a:r>
            <a:endParaRPr sz="1600">
              <a:solidFill>
                <a:srgbClr val="FFFFFF"/>
              </a:solidFill>
            </a:endParaRPr>
          </a:p>
          <a:p>
            <a:pPr marL="457200" lvl="0" indent="-330200" algn="l" rtl="0">
              <a:lnSpc>
                <a:spcPct val="100000"/>
              </a:lnSpc>
              <a:spcBef>
                <a:spcPts val="0"/>
              </a:spcBef>
              <a:spcAft>
                <a:spcPts val="0"/>
              </a:spcAft>
              <a:buClr>
                <a:srgbClr val="FFFFFF"/>
              </a:buClr>
              <a:buSzPts val="1600"/>
              <a:buChar char="●"/>
            </a:pPr>
            <a:r>
              <a:rPr lang="en-GB" sz="1800" b="1">
                <a:solidFill>
                  <a:srgbClr val="FFFFFF"/>
                </a:solidFill>
                <a:latin typeface="Times New Roman"/>
                <a:ea typeface="Times New Roman"/>
                <a:cs typeface="Times New Roman"/>
                <a:sym typeface="Times New Roman"/>
              </a:rPr>
              <a:t>Purchasing : </a:t>
            </a:r>
            <a:r>
              <a:rPr lang="en-GB" sz="1600">
                <a:solidFill>
                  <a:srgbClr val="000000"/>
                </a:solidFill>
                <a:latin typeface="Times New Roman"/>
                <a:ea typeface="Times New Roman"/>
                <a:cs typeface="Times New Roman"/>
                <a:sym typeface="Times New Roman"/>
              </a:rPr>
              <a:t> </a:t>
            </a:r>
            <a:r>
              <a:rPr lang="en-GB" sz="1600">
                <a:solidFill>
                  <a:srgbClr val="FFFFFF"/>
                </a:solidFill>
              </a:rPr>
              <a:t>A Departmental store management system will help you replenish items efficiently and negotiate lower vendor costs. You can quickly generate purchase orders and add items on the fly. </a:t>
            </a:r>
            <a:endParaRPr sz="1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2"/>
          <p:cNvSpPr txBox="1">
            <a:spLocks noGrp="1"/>
          </p:cNvSpPr>
          <p:nvPr>
            <p:ph type="title"/>
          </p:nvPr>
        </p:nvSpPr>
        <p:spPr>
          <a:xfrm>
            <a:off x="1378800" y="393750"/>
            <a:ext cx="6957600" cy="70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Functional Requirement</a:t>
            </a:r>
            <a:endParaRPr sz="3400">
              <a:solidFill>
                <a:srgbClr val="FFFFFF"/>
              </a:solidFill>
            </a:endParaRPr>
          </a:p>
        </p:txBody>
      </p:sp>
      <p:sp>
        <p:nvSpPr>
          <p:cNvPr id="351" name="Google Shape;351;p32"/>
          <p:cNvSpPr txBox="1">
            <a:spLocks noGrp="1"/>
          </p:cNvSpPr>
          <p:nvPr>
            <p:ph type="title"/>
          </p:nvPr>
        </p:nvSpPr>
        <p:spPr>
          <a:xfrm>
            <a:off x="1127025" y="1103025"/>
            <a:ext cx="7361700" cy="23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000000"/>
                </a:solidFill>
                <a:latin typeface="Times New Roman"/>
                <a:ea typeface="Times New Roman"/>
                <a:cs typeface="Times New Roman"/>
                <a:sym typeface="Times New Roman"/>
              </a:rPr>
              <a:t> </a:t>
            </a:r>
            <a:r>
              <a:rPr lang="en-GB" sz="1400" b="1">
                <a:solidFill>
                  <a:srgbClr val="FFFFFF"/>
                </a:solidFill>
                <a:latin typeface="Times New Roman"/>
                <a:ea typeface="Times New Roman"/>
                <a:cs typeface="Times New Roman"/>
                <a:sym typeface="Times New Roman"/>
              </a:rPr>
              <a:t>Functional requirements are-</a:t>
            </a:r>
            <a:endParaRPr sz="14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400" b="1">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  Login</a:t>
            </a:r>
            <a:endParaRPr sz="1400" b="1">
              <a:solidFill>
                <a:srgbClr val="FFFFFF"/>
              </a:solidFill>
              <a:latin typeface="Times New Roman"/>
              <a:ea typeface="Times New Roman"/>
              <a:cs typeface="Times New Roman"/>
              <a:sym typeface="Times New Roman"/>
            </a:endParaRPr>
          </a:p>
          <a:p>
            <a:pPr marL="457200" lvl="0" indent="0" algn="l" rtl="0">
              <a:spcBef>
                <a:spcPts val="0"/>
              </a:spcBef>
              <a:spcAft>
                <a:spcPts val="0"/>
              </a:spcAft>
              <a:buNone/>
            </a:pPr>
            <a:r>
              <a:rPr lang="en-GB" sz="1400">
                <a:solidFill>
                  <a:srgbClr val="FFFFFF"/>
                </a:solidFill>
                <a:latin typeface="Times New Roman"/>
                <a:ea typeface="Times New Roman"/>
                <a:cs typeface="Times New Roman"/>
                <a:sym typeface="Times New Roman"/>
              </a:rPr>
              <a:t>             Simple one step login system</a:t>
            </a:r>
            <a:endParaRPr sz="14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400">
                <a:solidFill>
                  <a:srgbClr val="FFFFFF"/>
                </a:solidFill>
                <a:latin typeface="Times New Roman"/>
                <a:ea typeface="Times New Roman"/>
                <a:cs typeface="Times New Roman"/>
                <a:sym typeface="Times New Roman"/>
              </a:rPr>
              <a:t>                                      Admin Login  </a:t>
            </a:r>
            <a:endParaRPr sz="14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400" b="1">
                <a:solidFill>
                  <a:srgbClr val="FFFFFF"/>
                </a:solidFill>
                <a:latin typeface="Times New Roman"/>
                <a:ea typeface="Times New Roman"/>
                <a:cs typeface="Times New Roman"/>
                <a:sym typeface="Times New Roman"/>
              </a:rPr>
              <a:t>                 </a:t>
            </a:r>
            <a:endParaRPr sz="1400" b="1">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 Administrator Dashboard</a:t>
            </a:r>
            <a:endParaRPr sz="1400" b="1">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 </a:t>
            </a:r>
            <a:r>
              <a:rPr lang="en-GB" sz="1400">
                <a:solidFill>
                  <a:srgbClr val="FFFFFF"/>
                </a:solidFill>
                <a:latin typeface="Times New Roman"/>
                <a:ea typeface="Times New Roman"/>
                <a:cs typeface="Times New Roman"/>
                <a:sym typeface="Times New Roman"/>
              </a:rPr>
              <a:t>Admin can control whole system easily</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Admin can add/delete sales person, Edit, update, delete, generate  etc</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Admin show payment option</a:t>
            </a:r>
            <a:r>
              <a:rPr lang="en-GB" sz="1400" b="1">
                <a:solidFill>
                  <a:srgbClr val="FFFFFF"/>
                </a:solidFill>
                <a:latin typeface="Times New Roman"/>
                <a:ea typeface="Times New Roman"/>
                <a:cs typeface="Times New Roman"/>
                <a:sym typeface="Times New Roman"/>
              </a:rPr>
              <a:t>.</a:t>
            </a:r>
            <a:endParaRPr sz="14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rgbClr val="FFFFFF"/>
              </a:solidFill>
            </a:endParaRPr>
          </a:p>
        </p:txBody>
      </p:sp>
      <p:sp>
        <p:nvSpPr>
          <p:cNvPr id="352" name="Google Shape;352;p32"/>
          <p:cNvSpPr txBox="1">
            <a:spLocks noGrp="1"/>
          </p:cNvSpPr>
          <p:nvPr>
            <p:ph type="title"/>
          </p:nvPr>
        </p:nvSpPr>
        <p:spPr>
          <a:xfrm>
            <a:off x="1127025" y="3668800"/>
            <a:ext cx="2242200" cy="1342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Items Role</a:t>
            </a:r>
            <a:endParaRPr sz="1400" b="1">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400" b="1">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Add Items</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Search Items</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Show Items</a:t>
            </a:r>
            <a:endParaRPr sz="14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rgbClr val="FFFFFF"/>
              </a:solidFill>
            </a:endParaRPr>
          </a:p>
        </p:txBody>
      </p:sp>
      <p:sp>
        <p:nvSpPr>
          <p:cNvPr id="353" name="Google Shape;353;p32"/>
          <p:cNvSpPr txBox="1">
            <a:spLocks noGrp="1"/>
          </p:cNvSpPr>
          <p:nvPr>
            <p:ph type="title"/>
          </p:nvPr>
        </p:nvSpPr>
        <p:spPr>
          <a:xfrm>
            <a:off x="3572875" y="3668800"/>
            <a:ext cx="2386200" cy="1246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 Sales Role:</a:t>
            </a:r>
            <a:endParaRPr sz="1400" b="1">
              <a:solidFill>
                <a:srgbClr val="FFFFFF"/>
              </a:solidFill>
              <a:latin typeface="Times New Roman"/>
              <a:ea typeface="Times New Roman"/>
              <a:cs typeface="Times New Roman"/>
              <a:sym typeface="Times New Roman"/>
            </a:endParaRPr>
          </a:p>
          <a:p>
            <a:pPr marL="457200" lvl="0" indent="0" algn="l" rtl="0">
              <a:spcBef>
                <a:spcPts val="0"/>
              </a:spcBef>
              <a:spcAft>
                <a:spcPts val="0"/>
              </a:spcAft>
              <a:buNone/>
            </a:pPr>
            <a:r>
              <a:rPr lang="en-GB" sz="1400" b="1">
                <a:solidFill>
                  <a:srgbClr val="FFFFFF"/>
                </a:solidFill>
                <a:latin typeface="Times New Roman"/>
                <a:ea typeface="Times New Roman"/>
                <a:cs typeface="Times New Roman"/>
                <a:sym typeface="Times New Roman"/>
              </a:rPr>
              <a:t>    </a:t>
            </a:r>
            <a:endParaRPr sz="1400" b="1">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Invoices</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Revenues</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Customers</a:t>
            </a:r>
            <a:endParaRPr b="1">
              <a:solidFill>
                <a:srgbClr val="FFFFFF"/>
              </a:solidFill>
            </a:endParaRPr>
          </a:p>
        </p:txBody>
      </p:sp>
      <p:sp>
        <p:nvSpPr>
          <p:cNvPr id="354" name="Google Shape;354;p32"/>
          <p:cNvSpPr txBox="1">
            <a:spLocks noGrp="1"/>
          </p:cNvSpPr>
          <p:nvPr>
            <p:ph type="title"/>
          </p:nvPr>
        </p:nvSpPr>
        <p:spPr>
          <a:xfrm>
            <a:off x="6222550" y="3428925"/>
            <a:ext cx="26976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GB" sz="1400" b="1">
                <a:solidFill>
                  <a:srgbClr val="FFFFFF"/>
                </a:solidFill>
                <a:latin typeface="Times New Roman"/>
                <a:ea typeface="Times New Roman"/>
                <a:cs typeface="Times New Roman"/>
                <a:sym typeface="Times New Roman"/>
              </a:rPr>
              <a:t>Purchases Role:  </a:t>
            </a:r>
            <a:r>
              <a:rPr lang="en-GB"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marL="457200" lvl="0" indent="0" algn="l" rtl="0">
              <a:spcBef>
                <a:spcPts val="0"/>
              </a:spcBef>
              <a:spcAft>
                <a:spcPts val="0"/>
              </a:spcAft>
              <a:buNone/>
            </a:pPr>
            <a:r>
              <a:rPr lang="en-GB"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Bills </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Payments</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Vendors</a:t>
            </a:r>
            <a:endParaRPr sz="1400">
              <a:solidFill>
                <a:srgbClr val="FFFFFF"/>
              </a:solidFill>
              <a:latin typeface="Times New Roman"/>
              <a:ea typeface="Times New Roman"/>
              <a:cs typeface="Times New Roman"/>
              <a:sym typeface="Times New Roman"/>
            </a:endParaRPr>
          </a:p>
          <a:p>
            <a:pPr marL="91440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Interface Requirement</a:t>
            </a:r>
            <a:endParaRPr sz="3400">
              <a:solidFill>
                <a:srgbClr val="FFFFFF"/>
              </a:solidFill>
            </a:endParaRPr>
          </a:p>
        </p:txBody>
      </p:sp>
      <p:sp>
        <p:nvSpPr>
          <p:cNvPr id="360" name="Google Shape;360;p33"/>
          <p:cNvSpPr txBox="1">
            <a:spLocks noGrp="1"/>
          </p:cNvSpPr>
          <p:nvPr>
            <p:ph type="subTitle" idx="1"/>
          </p:nvPr>
        </p:nvSpPr>
        <p:spPr>
          <a:xfrm>
            <a:off x="2973400" y="1594600"/>
            <a:ext cx="3117300" cy="2637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u="sng">
                <a:solidFill>
                  <a:srgbClr val="FFFFFF"/>
                </a:solidFill>
                <a:latin typeface="Times New Roman"/>
                <a:ea typeface="Times New Roman"/>
                <a:cs typeface="Times New Roman"/>
                <a:sym typeface="Times New Roman"/>
              </a:rPr>
              <a:t>Hardware Interfaces</a:t>
            </a:r>
            <a:endParaRPr sz="1400" u="sng">
              <a:solidFill>
                <a:srgbClr val="FFFFFF"/>
              </a:solidFill>
              <a:latin typeface="Times New Roman"/>
              <a:ea typeface="Times New Roman"/>
              <a:cs typeface="Times New Roman"/>
              <a:sym typeface="Times New Roman"/>
            </a:endParaRPr>
          </a:p>
          <a:p>
            <a:pPr marL="457200" lvl="0" indent="0" algn="l" rtl="0">
              <a:spcBef>
                <a:spcPts val="0"/>
              </a:spcBef>
              <a:spcAft>
                <a:spcPts val="0"/>
              </a:spcAft>
              <a:buNone/>
            </a:pPr>
            <a:endParaRPr sz="1400" u="sng">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Server Configuration: Minimum 4GB Hard Disk</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P-III processor or equivalent</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Ram 512 MB </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Windows with Apache preloaded</a:t>
            </a:r>
            <a:endParaRPr sz="1400">
              <a:solidFill>
                <a:srgbClr val="FFFFFF"/>
              </a:solidFill>
              <a:latin typeface="Times New Roman"/>
              <a:ea typeface="Times New Roman"/>
              <a:cs typeface="Times New Roman"/>
              <a:sym typeface="Times New Roman"/>
            </a:endParaRPr>
          </a:p>
          <a:p>
            <a:pPr marL="9144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Client Configuration </a:t>
            </a:r>
            <a:endParaRPr sz="14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a:latin typeface="Montserrat"/>
              <a:ea typeface="Montserrat"/>
              <a:cs typeface="Montserrat"/>
              <a:sym typeface="Montserrat"/>
            </a:endParaRPr>
          </a:p>
        </p:txBody>
      </p:sp>
      <p:sp>
        <p:nvSpPr>
          <p:cNvPr id="361" name="Google Shape;361;p33"/>
          <p:cNvSpPr txBox="1">
            <a:spLocks noGrp="1"/>
          </p:cNvSpPr>
          <p:nvPr>
            <p:ph type="body" idx="2"/>
          </p:nvPr>
        </p:nvSpPr>
        <p:spPr>
          <a:xfrm>
            <a:off x="803300" y="1594600"/>
            <a:ext cx="2505900" cy="23379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GB" sz="1400" u="sng">
                <a:solidFill>
                  <a:srgbClr val="FFFFFF"/>
                </a:solidFill>
                <a:latin typeface="Times New Roman"/>
                <a:ea typeface="Times New Roman"/>
                <a:cs typeface="Times New Roman"/>
                <a:sym typeface="Times New Roman"/>
              </a:rPr>
              <a:t>User Interfaces</a:t>
            </a:r>
            <a:endParaRPr sz="1400" u="sng">
              <a:solidFill>
                <a:srgbClr val="FFFFFF"/>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400" u="sng">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Login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Registration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Profile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Dashboard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Items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Sales Screen</a:t>
            </a:r>
            <a:endParaRPr sz="1400">
              <a:solidFill>
                <a:srgbClr val="FFFFFF"/>
              </a:solidFill>
              <a:latin typeface="Times New Roman"/>
              <a:ea typeface="Times New Roman"/>
              <a:cs typeface="Times New Roman"/>
              <a:sym typeface="Times New Roman"/>
            </a:endParaRPr>
          </a:p>
          <a:p>
            <a:pPr marL="914400" lvl="0" indent="-317500" algn="l" rtl="0">
              <a:lnSpc>
                <a:spcPct val="100000"/>
              </a:lnSpc>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Purchase Screen</a:t>
            </a:r>
            <a:endParaRPr sz="1400">
              <a:solidFill>
                <a:srgbClr val="FFFFFF"/>
              </a:solidFill>
              <a:latin typeface="Times New Roman"/>
              <a:ea typeface="Times New Roman"/>
              <a:cs typeface="Times New Roman"/>
              <a:sym typeface="Times New Roman"/>
            </a:endParaRPr>
          </a:p>
          <a:p>
            <a:pPr marL="0" lvl="0" indent="0" algn="l" rtl="0">
              <a:spcBef>
                <a:spcPts val="0"/>
              </a:spcBef>
              <a:spcAft>
                <a:spcPts val="1600"/>
              </a:spcAft>
              <a:buNone/>
            </a:pPr>
            <a:endParaRPr>
              <a:latin typeface="Arial"/>
              <a:ea typeface="Arial"/>
              <a:cs typeface="Arial"/>
              <a:sym typeface="Arial"/>
            </a:endParaRPr>
          </a:p>
        </p:txBody>
      </p:sp>
      <p:sp>
        <p:nvSpPr>
          <p:cNvPr id="362" name="Google Shape;362;p33"/>
          <p:cNvSpPr txBox="1">
            <a:spLocks noGrp="1"/>
          </p:cNvSpPr>
          <p:nvPr>
            <p:ph type="subTitle" idx="1"/>
          </p:nvPr>
        </p:nvSpPr>
        <p:spPr>
          <a:xfrm>
            <a:off x="6090675" y="1594600"/>
            <a:ext cx="2997300" cy="20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u="sng">
                <a:solidFill>
                  <a:srgbClr val="FFFFFF"/>
                </a:solidFill>
                <a:latin typeface="Times New Roman"/>
                <a:ea typeface="Times New Roman"/>
                <a:cs typeface="Times New Roman"/>
                <a:sym typeface="Times New Roman"/>
              </a:rPr>
              <a:t>Software Interfaces</a:t>
            </a:r>
            <a:endParaRPr sz="1400" u="sng">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400" u="sng">
                <a:solidFill>
                  <a:srgbClr val="FFFFFF"/>
                </a:solidFill>
                <a:latin typeface="Times New Roman"/>
                <a:ea typeface="Times New Roman"/>
                <a:cs typeface="Times New Roman"/>
                <a:sym typeface="Times New Roman"/>
              </a:rPr>
              <a:t>  </a:t>
            </a:r>
            <a:r>
              <a:rPr lang="en-GB" sz="1400" u="sng">
                <a:solidFill>
                  <a:srgbClr val="000000"/>
                </a:solidFill>
                <a:latin typeface="Times New Roman"/>
                <a:ea typeface="Times New Roman"/>
                <a:cs typeface="Times New Roman"/>
                <a:sym typeface="Times New Roman"/>
              </a:rPr>
              <a:t>  </a:t>
            </a:r>
            <a:endParaRPr sz="1400" u="sng">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Operating system = windows 10  </a:t>
            </a:r>
            <a:endParaRPr sz="1400">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Clr>
                <a:srgbClr val="FFFFFF"/>
              </a:buClr>
              <a:buSzPts val="1400"/>
              <a:buFont typeface="Times New Roman"/>
              <a:buChar char="●"/>
            </a:pPr>
            <a:r>
              <a:rPr lang="en-GB" sz="1400">
                <a:solidFill>
                  <a:srgbClr val="FFFFFF"/>
                </a:solidFill>
                <a:latin typeface="Times New Roman"/>
                <a:ea typeface="Times New Roman"/>
                <a:cs typeface="Times New Roman"/>
                <a:sym typeface="Times New Roman"/>
              </a:rPr>
              <a:t>Language = C#</a:t>
            </a:r>
            <a:endParaRPr sz="1400">
              <a:solidFill>
                <a:srgbClr val="FFFFFF"/>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a:solidFill>
                  <a:srgbClr val="FFFFFF"/>
                </a:solidFill>
                <a:latin typeface="Times New Roman"/>
                <a:ea typeface="Times New Roman"/>
                <a:cs typeface="Times New Roman"/>
                <a:sym typeface="Times New Roman"/>
              </a:rPr>
              <a:t>Database = MYSQL </a:t>
            </a:r>
            <a:r>
              <a:rPr lang="en-GB" sz="1400" u="sng">
                <a:solidFill>
                  <a:srgbClr val="FFFFFF"/>
                </a:solidFill>
                <a:latin typeface="Times New Roman"/>
                <a:ea typeface="Times New Roman"/>
                <a:cs typeface="Times New Roman"/>
                <a:sym typeface="Times New Roman"/>
              </a:rPr>
              <a:t> </a:t>
            </a:r>
            <a:r>
              <a:rPr lang="en-GB" sz="1400" u="sng">
                <a:solidFill>
                  <a:srgbClr val="000000"/>
                </a:solidFill>
                <a:latin typeface="Times New Roman"/>
                <a:ea typeface="Times New Roman"/>
                <a:cs typeface="Times New Roman"/>
                <a:sym typeface="Times New Roman"/>
              </a:rPr>
              <a:t> </a:t>
            </a:r>
            <a:endParaRPr sz="1400" u="sng">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u="sng">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1600"/>
              </a:spcAft>
              <a:buNone/>
            </a:pP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Languages And Tools</a:t>
            </a:r>
            <a:endParaRPr/>
          </a:p>
        </p:txBody>
      </p:sp>
      <p:sp>
        <p:nvSpPr>
          <p:cNvPr id="330" name="Google Shape;330;p30"/>
          <p:cNvSpPr txBox="1"/>
          <p:nvPr/>
        </p:nvSpPr>
        <p:spPr>
          <a:xfrm>
            <a:off x="1297500" y="1743650"/>
            <a:ext cx="5730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1" name="Google Shape;331;p30"/>
          <p:cNvSpPr txBox="1"/>
          <p:nvPr/>
        </p:nvSpPr>
        <p:spPr>
          <a:xfrm>
            <a:off x="1297500" y="3321100"/>
            <a:ext cx="5730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2" name="Google Shape;332;p30"/>
          <p:cNvSpPr txBox="1"/>
          <p:nvPr/>
        </p:nvSpPr>
        <p:spPr>
          <a:xfrm>
            <a:off x="1297500" y="2522850"/>
            <a:ext cx="5730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3" name="Google Shape;333;p30"/>
          <p:cNvSpPr txBox="1"/>
          <p:nvPr/>
        </p:nvSpPr>
        <p:spPr>
          <a:xfrm>
            <a:off x="1297500" y="4124400"/>
            <a:ext cx="6543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4" name="Google Shape;334;p30"/>
          <p:cNvSpPr txBox="1"/>
          <p:nvPr/>
        </p:nvSpPr>
        <p:spPr>
          <a:xfrm>
            <a:off x="2313975" y="1743800"/>
            <a:ext cx="26136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C#.Net</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5" name="Google Shape;335;p30"/>
          <p:cNvSpPr txBox="1"/>
          <p:nvPr/>
        </p:nvSpPr>
        <p:spPr>
          <a:xfrm>
            <a:off x="2313975" y="2417700"/>
            <a:ext cx="44364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Microsoft SQL Server  2014</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6" name="Google Shape;336;p30"/>
          <p:cNvSpPr txBox="1"/>
          <p:nvPr/>
        </p:nvSpPr>
        <p:spPr>
          <a:xfrm>
            <a:off x="2313975" y="3249150"/>
            <a:ext cx="43344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Visual Studio 2019</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37" name="Google Shape;337;p30"/>
          <p:cNvSpPr txBox="1"/>
          <p:nvPr/>
        </p:nvSpPr>
        <p:spPr>
          <a:xfrm>
            <a:off x="2373925" y="4005300"/>
            <a:ext cx="36327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MYSQL</a:t>
            </a:r>
            <a:endParaRPr>
              <a:solidFill>
                <a:srgbClr val="FFFFFF"/>
              </a:solidFill>
            </a:endParaRPr>
          </a:p>
          <a:p>
            <a:pPr marL="0" lvl="0" indent="0" algn="l" rtl="0">
              <a:spcBef>
                <a:spcPts val="0"/>
              </a:spcBef>
              <a:spcAft>
                <a:spcPts val="0"/>
              </a:spcAft>
              <a:buNone/>
            </a:pPr>
            <a:endParaRPr sz="13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DSM Features </a:t>
            </a:r>
            <a:endParaRPr sz="2500" dirty="0"/>
          </a:p>
        </p:txBody>
      </p:sp>
      <p:sp>
        <p:nvSpPr>
          <p:cNvPr id="343" name="Google Shape;343;p31"/>
          <p:cNvSpPr txBox="1">
            <a:spLocks noGrp="1"/>
          </p:cNvSpPr>
          <p:nvPr>
            <p:ph type="body" idx="1"/>
          </p:nvPr>
        </p:nvSpPr>
        <p:spPr>
          <a:xfrm>
            <a:off x="1354825" y="995125"/>
            <a:ext cx="6438300" cy="52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solidFill>
                  <a:srgbClr val="FFFFFF"/>
                </a:solidFill>
                <a:latin typeface="Times New Roman"/>
                <a:ea typeface="Times New Roman"/>
                <a:cs typeface="Times New Roman"/>
                <a:sym typeface="Times New Roman"/>
              </a:rPr>
              <a:t>Here Departmental store management system features are:</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1600"/>
              </a:spcAft>
              <a:buNone/>
            </a:pPr>
            <a:endParaRPr>
              <a:solidFill>
                <a:srgbClr val="FFFFFF"/>
              </a:solidFill>
            </a:endParaRPr>
          </a:p>
        </p:txBody>
      </p:sp>
      <p:sp>
        <p:nvSpPr>
          <p:cNvPr id="344" name="Google Shape;344;p31"/>
          <p:cNvSpPr txBox="1">
            <a:spLocks noGrp="1"/>
          </p:cNvSpPr>
          <p:nvPr>
            <p:ph type="body" idx="1"/>
          </p:nvPr>
        </p:nvSpPr>
        <p:spPr>
          <a:xfrm>
            <a:off x="599475" y="1594600"/>
            <a:ext cx="3801000" cy="32973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FFFFFF"/>
              </a:buClr>
              <a:buSzPts val="2000"/>
              <a:buFont typeface="Times New Roman"/>
              <a:buChar char="●"/>
            </a:pPr>
            <a:r>
              <a:rPr lang="en-GB" sz="1600">
                <a:solidFill>
                  <a:srgbClr val="FFFFFF"/>
                </a:solidFill>
                <a:latin typeface="Times New Roman"/>
                <a:ea typeface="Times New Roman"/>
                <a:cs typeface="Times New Roman"/>
                <a:sym typeface="Times New Roman"/>
              </a:rPr>
              <a:t>Log In Admin  person                 </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Add New Sales person </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Delete sales person</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Add New Items </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Search Items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Update Items(Edit/Delete)</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Add new Invoices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Search Invoices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Update Invoices(Edit/Delete)</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Add new Revenues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Search Revenues</a:t>
            </a:r>
            <a:endParaRPr sz="1600">
              <a:solidFill>
                <a:srgbClr val="FFFFFF"/>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FFF"/>
              </a:buClr>
              <a:buSzPts val="1600"/>
              <a:buFont typeface="Times New Roman"/>
              <a:buChar char="●"/>
            </a:pPr>
            <a:r>
              <a:rPr lang="en-GB" sz="1600">
                <a:solidFill>
                  <a:srgbClr val="FFFFFF"/>
                </a:solidFill>
                <a:latin typeface="Times New Roman"/>
                <a:ea typeface="Times New Roman"/>
                <a:cs typeface="Times New Roman"/>
                <a:sym typeface="Times New Roman"/>
              </a:rPr>
              <a:t>Update Revenues(Edit/Delete)</a:t>
            </a:r>
            <a:endParaRPr sz="1600">
              <a:solidFill>
                <a:srgbClr val="FFFFFF"/>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0"/>
              </a:spcBef>
              <a:spcAft>
                <a:spcPts val="1600"/>
              </a:spcAft>
              <a:buNone/>
            </a:pPr>
            <a:endParaRPr>
              <a:solidFill>
                <a:srgbClr val="FFFFFF"/>
              </a:solidFill>
            </a:endParaRPr>
          </a:p>
        </p:txBody>
      </p:sp>
      <p:sp>
        <p:nvSpPr>
          <p:cNvPr id="345" name="Google Shape;345;p31"/>
          <p:cNvSpPr txBox="1">
            <a:spLocks noGrp="1"/>
          </p:cNvSpPr>
          <p:nvPr>
            <p:ph type="body" idx="1"/>
          </p:nvPr>
        </p:nvSpPr>
        <p:spPr>
          <a:xfrm>
            <a:off x="5023325" y="1522525"/>
            <a:ext cx="3801000" cy="34290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Add new Customers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Search Customers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Update Customers(Edit/Delete)</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Add new Bill </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Search Bill</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Update Bill(Edit/Delete)</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Add new Payments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Search Payments </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Update Payments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Add new Vendors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Search Vendors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Update Vendors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Print Invoices</a:t>
            </a:r>
            <a:endParaRPr sz="1500">
              <a:solidFill>
                <a:srgbClr val="FFFFFF"/>
              </a:solidFill>
              <a:latin typeface="Times New Roman"/>
              <a:ea typeface="Times New Roman"/>
              <a:cs typeface="Times New Roman"/>
              <a:sym typeface="Times New Roman"/>
            </a:endParaRPr>
          </a:p>
          <a:p>
            <a:pPr marL="457200" lvl="0" indent="-323850" algn="l" rtl="0">
              <a:lnSpc>
                <a:spcPct val="100000"/>
              </a:lnSpc>
              <a:spcBef>
                <a:spcPts val="0"/>
              </a:spcBef>
              <a:spcAft>
                <a:spcPts val="0"/>
              </a:spcAft>
              <a:buClr>
                <a:srgbClr val="FFFFFF"/>
              </a:buClr>
              <a:buSzPts val="1500"/>
              <a:buFont typeface="Times New Roman"/>
              <a:buChar char="●"/>
            </a:pPr>
            <a:r>
              <a:rPr lang="en-GB" sz="1500">
                <a:solidFill>
                  <a:srgbClr val="FFFFFF"/>
                </a:solidFill>
                <a:latin typeface="Times New Roman"/>
                <a:ea typeface="Times New Roman"/>
                <a:cs typeface="Times New Roman"/>
                <a:sym typeface="Times New Roman"/>
              </a:rPr>
              <a:t>Print Bills</a:t>
            </a:r>
            <a:endParaRPr sz="1500">
              <a:solidFill>
                <a:srgbClr val="FFFFFF"/>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0"/>
              </a:spcBef>
              <a:spcAft>
                <a:spcPts val="1600"/>
              </a:spcAft>
              <a:buNone/>
            </a:pP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txBox="1"/>
          <p:nvPr/>
        </p:nvSpPr>
        <p:spPr>
          <a:xfrm>
            <a:off x="1474700" y="43838"/>
            <a:ext cx="3345000" cy="601256"/>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dirty="0">
                <a:solidFill>
                  <a:srgbClr val="FFFFFF"/>
                </a:solidFill>
                <a:latin typeface="Times New Roman"/>
                <a:ea typeface="Times New Roman"/>
                <a:cs typeface="Times New Roman"/>
                <a:sym typeface="Times New Roman"/>
              </a:rPr>
              <a:t>Use case diagram of DSM</a:t>
            </a:r>
            <a:endParaRPr sz="2100" dirty="0">
              <a:solidFill>
                <a:srgbClr val="FFFFFF"/>
              </a:solidFill>
              <a:latin typeface="Lato"/>
              <a:ea typeface="Lato"/>
              <a:cs typeface="Lato"/>
              <a:sym typeface="Lato"/>
            </a:endParaRPr>
          </a:p>
        </p:txBody>
      </p:sp>
      <p:sp>
        <p:nvSpPr>
          <p:cNvPr id="368" name="Google Shape;368;p34"/>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34"/>
          <p:cNvPicPr preferRelativeResize="0"/>
          <p:nvPr/>
        </p:nvPicPr>
        <p:blipFill>
          <a:blip r:embed="rId3">
            <a:alphaModFix/>
          </a:blip>
          <a:stretch>
            <a:fillRect/>
          </a:stretch>
        </p:blipFill>
        <p:spPr>
          <a:xfrm>
            <a:off x="1322300" y="777556"/>
            <a:ext cx="7361575" cy="4247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5"/>
          <p:cNvPicPr preferRelativeResize="0"/>
          <p:nvPr/>
        </p:nvPicPr>
        <p:blipFill>
          <a:blip r:embed="rId3">
            <a:alphaModFix/>
          </a:blip>
          <a:stretch>
            <a:fillRect/>
          </a:stretch>
        </p:blipFill>
        <p:spPr>
          <a:xfrm>
            <a:off x="1342825" y="799825"/>
            <a:ext cx="7241675" cy="4219426"/>
          </a:xfrm>
          <a:prstGeom prst="rect">
            <a:avLst/>
          </a:prstGeom>
          <a:noFill/>
          <a:ln>
            <a:noFill/>
          </a:ln>
        </p:spPr>
      </p:pic>
      <p:sp>
        <p:nvSpPr>
          <p:cNvPr id="375" name="Google Shape;375;p35"/>
          <p:cNvSpPr txBox="1"/>
          <p:nvPr/>
        </p:nvSpPr>
        <p:spPr>
          <a:xfrm>
            <a:off x="1342825" y="131875"/>
            <a:ext cx="6498600" cy="527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800">
                <a:solidFill>
                  <a:srgbClr val="FFFFFF"/>
                </a:solidFill>
                <a:latin typeface="Times New Roman"/>
                <a:ea typeface="Times New Roman"/>
                <a:cs typeface="Times New Roman"/>
                <a:sym typeface="Times New Roman"/>
              </a:rPr>
              <a:t> Use case diagram of DSM (User Part)</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10950" y="119900"/>
            <a:ext cx="70491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FFFF"/>
                </a:solidFill>
                <a:latin typeface="Times New Roman"/>
                <a:ea typeface="Times New Roman"/>
                <a:cs typeface="Times New Roman"/>
                <a:sym typeface="Times New Roman"/>
              </a:rPr>
              <a:t>Project Title : </a:t>
            </a:r>
            <a:r>
              <a:rPr lang="en-GB" sz="3000">
                <a:solidFill>
                  <a:srgbClr val="FFFFFF"/>
                </a:solidFill>
                <a:latin typeface="Times New Roman"/>
                <a:ea typeface="Times New Roman"/>
                <a:cs typeface="Times New Roman"/>
                <a:sym typeface="Times New Roman"/>
              </a:rPr>
              <a:t>Stores Management System </a:t>
            </a:r>
            <a:endParaRPr sz="4000"/>
          </a:p>
        </p:txBody>
      </p:sp>
      <p:sp>
        <p:nvSpPr>
          <p:cNvPr id="235" name="Google Shape;235;p18"/>
          <p:cNvSpPr txBox="1">
            <a:spLocks noGrp="1"/>
          </p:cNvSpPr>
          <p:nvPr>
            <p:ph type="subTitle" idx="4294967295"/>
          </p:nvPr>
        </p:nvSpPr>
        <p:spPr>
          <a:xfrm>
            <a:off x="731350" y="2649675"/>
            <a:ext cx="7913100" cy="223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Spectral"/>
                <a:ea typeface="Spectral"/>
                <a:cs typeface="Spectral"/>
                <a:sym typeface="Spectral"/>
              </a:rPr>
              <a:t>                  </a:t>
            </a:r>
            <a:r>
              <a:rPr lang="en-GB" sz="1800">
                <a:solidFill>
                  <a:srgbClr val="FFFFFF"/>
                </a:solidFill>
                <a:latin typeface="Spectral"/>
                <a:ea typeface="Spectral"/>
                <a:cs typeface="Spectral"/>
                <a:sym typeface="Spectral"/>
              </a:rPr>
              <a:t>DEPARTMENT OF COMPUTER SCIENCE AND             </a:t>
            </a:r>
            <a:endParaRPr sz="1800">
              <a:solidFill>
                <a:srgbClr val="FFFFFF"/>
              </a:solidFill>
              <a:latin typeface="Spectral"/>
              <a:ea typeface="Spectral"/>
              <a:cs typeface="Spectral"/>
              <a:sym typeface="Spectral"/>
            </a:endParaRPr>
          </a:p>
          <a:p>
            <a:pPr marL="0" lvl="0" indent="0" algn="l" rtl="0">
              <a:spcBef>
                <a:spcPts val="0"/>
              </a:spcBef>
              <a:spcAft>
                <a:spcPts val="0"/>
              </a:spcAft>
              <a:buNone/>
            </a:pPr>
            <a:r>
              <a:rPr lang="en-GB" sz="1800">
                <a:solidFill>
                  <a:srgbClr val="FFFFFF"/>
                </a:solidFill>
                <a:latin typeface="Spectral"/>
                <a:ea typeface="Spectral"/>
                <a:cs typeface="Spectral"/>
                <a:sym typeface="Spectral"/>
              </a:rPr>
              <a:t>                                                      ENGINEERING</a:t>
            </a:r>
            <a:r>
              <a:rPr lang="en-GB" sz="1400">
                <a:solidFill>
                  <a:srgbClr val="FFFFFF"/>
                </a:solidFill>
                <a:latin typeface="Spectral"/>
                <a:ea typeface="Spectral"/>
                <a:cs typeface="Spectral"/>
                <a:sym typeface="Spectral"/>
              </a:rPr>
              <a:t>    </a:t>
            </a:r>
            <a:endParaRPr sz="1800">
              <a:solidFill>
                <a:srgbClr val="FFFFFF"/>
              </a:solidFill>
              <a:latin typeface="Spectral"/>
              <a:ea typeface="Spectral"/>
              <a:cs typeface="Spectral"/>
              <a:sym typeface="Spectral"/>
            </a:endParaRPr>
          </a:p>
          <a:p>
            <a:pPr marL="0" lvl="0" indent="0" algn="ctr" rtl="0">
              <a:spcBef>
                <a:spcPts val="0"/>
              </a:spcBef>
              <a:spcAft>
                <a:spcPts val="0"/>
              </a:spcAft>
              <a:buNone/>
            </a:pPr>
            <a:endParaRPr sz="1400">
              <a:solidFill>
                <a:srgbClr val="FFFFFF"/>
              </a:solidFill>
              <a:latin typeface="Spectral"/>
              <a:ea typeface="Spectral"/>
              <a:cs typeface="Spectral"/>
              <a:sym typeface="Spectral"/>
            </a:endParaRPr>
          </a:p>
          <a:p>
            <a:pPr marL="0" lvl="0" indent="0" algn="ctr" rtl="0">
              <a:spcBef>
                <a:spcPts val="0"/>
              </a:spcBef>
              <a:spcAft>
                <a:spcPts val="0"/>
              </a:spcAft>
              <a:buNone/>
            </a:pPr>
            <a:r>
              <a:rPr lang="en-GB" sz="1400">
                <a:solidFill>
                  <a:srgbClr val="FFFFFF"/>
                </a:solidFill>
                <a:latin typeface="Spectral"/>
                <a:ea typeface="Spectral"/>
                <a:cs typeface="Spectral"/>
                <a:sym typeface="Spectral"/>
              </a:rPr>
              <a:t>BANGLADESH UNIVERSITY OF BUSINESS AND TECHNOLOGY</a:t>
            </a:r>
            <a:endParaRPr sz="1400">
              <a:solidFill>
                <a:srgbClr val="FFFFFF"/>
              </a:solidFill>
              <a:latin typeface="Spectral"/>
              <a:ea typeface="Spectral"/>
              <a:cs typeface="Spectral"/>
              <a:sym typeface="Spectral"/>
            </a:endParaRPr>
          </a:p>
          <a:p>
            <a:pPr marL="0" lvl="0" indent="0" algn="ctr" rtl="0">
              <a:spcBef>
                <a:spcPts val="0"/>
              </a:spcBef>
              <a:spcAft>
                <a:spcPts val="0"/>
              </a:spcAft>
              <a:buNone/>
            </a:pPr>
            <a:r>
              <a:rPr lang="en-GB" sz="1400">
                <a:solidFill>
                  <a:srgbClr val="FFFFFF"/>
                </a:solidFill>
                <a:latin typeface="Spectral"/>
                <a:ea typeface="Spectral"/>
                <a:cs typeface="Spectral"/>
                <a:sym typeface="Spectral"/>
              </a:rPr>
              <a:t>SUMMER  2020</a:t>
            </a:r>
            <a:endParaRPr sz="1400">
              <a:solidFill>
                <a:srgbClr val="FFFFFF"/>
              </a:solidFill>
              <a:latin typeface="Spectral"/>
              <a:ea typeface="Spectral"/>
              <a:cs typeface="Spectral"/>
              <a:sym typeface="Spectral"/>
            </a:endParaRPr>
          </a:p>
          <a:p>
            <a:pPr marL="0" lvl="0" indent="0" algn="l" rtl="0">
              <a:spcBef>
                <a:spcPts val="0"/>
              </a:spcBef>
              <a:spcAft>
                <a:spcPts val="0"/>
              </a:spcAft>
              <a:buNone/>
            </a:pPr>
            <a:r>
              <a:rPr lang="en-GB" sz="2400">
                <a:solidFill>
                  <a:srgbClr val="FFFFFF"/>
                </a:solidFill>
                <a:latin typeface="Spectral"/>
                <a:ea typeface="Spectral"/>
                <a:cs typeface="Spectral"/>
                <a:sym typeface="Spectral"/>
              </a:rPr>
              <a:t>                   </a:t>
            </a:r>
            <a:r>
              <a:rPr lang="en-GB" sz="1800">
                <a:solidFill>
                  <a:srgbClr val="FFFFFF"/>
                </a:solidFill>
                <a:latin typeface="Spectral"/>
                <a:ea typeface="Spectral"/>
                <a:cs typeface="Spectral"/>
                <a:sym typeface="Spectral"/>
              </a:rPr>
              <a:t>                    </a:t>
            </a:r>
            <a:endParaRPr sz="3300">
              <a:solidFill>
                <a:srgbClr val="FFFFFF"/>
              </a:solidFill>
            </a:endParaRPr>
          </a:p>
        </p:txBody>
      </p:sp>
      <p:pic>
        <p:nvPicPr>
          <p:cNvPr id="236" name="Google Shape;236;p18"/>
          <p:cNvPicPr preferRelativeResize="0"/>
          <p:nvPr/>
        </p:nvPicPr>
        <p:blipFill>
          <a:blip r:embed="rId3">
            <a:alphaModFix/>
          </a:blip>
          <a:stretch>
            <a:fillRect/>
          </a:stretch>
        </p:blipFill>
        <p:spPr>
          <a:xfrm>
            <a:off x="3701013" y="917175"/>
            <a:ext cx="1741975" cy="150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1297500" y="131875"/>
            <a:ext cx="5908200" cy="6354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900" b="1">
                <a:solidFill>
                  <a:srgbClr val="FFFFFF"/>
                </a:solidFill>
                <a:latin typeface="Times New Roman"/>
                <a:ea typeface="Times New Roman"/>
                <a:cs typeface="Times New Roman"/>
                <a:sym typeface="Times New Roman"/>
              </a:rPr>
              <a:t> Use case diagram of DSM (Product Part)</a:t>
            </a:r>
            <a:endParaRPr sz="2900">
              <a:solidFill>
                <a:srgbClr val="FFFFFF"/>
              </a:solidFill>
            </a:endParaRPr>
          </a:p>
        </p:txBody>
      </p:sp>
      <p:pic>
        <p:nvPicPr>
          <p:cNvPr id="381" name="Google Shape;381;p36"/>
          <p:cNvPicPr preferRelativeResize="0"/>
          <p:nvPr/>
        </p:nvPicPr>
        <p:blipFill>
          <a:blip r:embed="rId3">
            <a:alphaModFix/>
          </a:blip>
          <a:stretch>
            <a:fillRect/>
          </a:stretch>
        </p:blipFill>
        <p:spPr>
          <a:xfrm>
            <a:off x="1297500" y="767275"/>
            <a:ext cx="7486400" cy="424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7"/>
          <p:cNvSpPr txBox="1">
            <a:spLocks noGrp="1"/>
          </p:cNvSpPr>
          <p:nvPr>
            <p:ph type="title"/>
          </p:nvPr>
        </p:nvSpPr>
        <p:spPr>
          <a:xfrm>
            <a:off x="2121225" y="527625"/>
            <a:ext cx="5725800" cy="596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ERD (Entity Relationship Diagram)</a:t>
            </a:r>
            <a:endParaRPr sz="3100"/>
          </a:p>
        </p:txBody>
      </p:sp>
      <p:pic>
        <p:nvPicPr>
          <p:cNvPr id="387" name="Google Shape;387;p37"/>
          <p:cNvPicPr preferRelativeResize="0"/>
          <p:nvPr/>
        </p:nvPicPr>
        <p:blipFill>
          <a:blip r:embed="rId3">
            <a:alphaModFix/>
          </a:blip>
          <a:stretch>
            <a:fillRect/>
          </a:stretch>
        </p:blipFill>
        <p:spPr>
          <a:xfrm>
            <a:off x="676150" y="1456500"/>
            <a:ext cx="8106624" cy="342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subTitle" idx="1"/>
          </p:nvPr>
        </p:nvSpPr>
        <p:spPr>
          <a:xfrm>
            <a:off x="1469600" y="291925"/>
            <a:ext cx="5199000" cy="464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latin typeface="Montserrat"/>
                <a:ea typeface="Montserrat"/>
                <a:cs typeface="Montserrat"/>
                <a:sym typeface="Montserrat"/>
              </a:rPr>
              <a:t>ERD (Entity Relationship Diagram)</a:t>
            </a:r>
            <a:endParaRPr/>
          </a:p>
        </p:txBody>
      </p:sp>
      <p:pic>
        <p:nvPicPr>
          <p:cNvPr id="393" name="Google Shape;393;p38"/>
          <p:cNvPicPr preferRelativeResize="0"/>
          <p:nvPr/>
        </p:nvPicPr>
        <p:blipFill>
          <a:blip r:embed="rId3">
            <a:alphaModFix/>
          </a:blip>
          <a:stretch>
            <a:fillRect/>
          </a:stretch>
        </p:blipFill>
        <p:spPr>
          <a:xfrm>
            <a:off x="1123825" y="1245700"/>
            <a:ext cx="7842075" cy="369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9"/>
          <p:cNvSpPr txBox="1">
            <a:spLocks noGrp="1"/>
          </p:cNvSpPr>
          <p:nvPr>
            <p:ph type="subTitle" idx="1"/>
          </p:nvPr>
        </p:nvSpPr>
        <p:spPr>
          <a:xfrm>
            <a:off x="1469600" y="291925"/>
            <a:ext cx="5199000" cy="464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latin typeface="Montserrat"/>
                <a:ea typeface="Montserrat"/>
                <a:cs typeface="Montserrat"/>
                <a:sym typeface="Montserrat"/>
              </a:rPr>
              <a:t>ERD (Entity Relationship Diagram)</a:t>
            </a:r>
            <a:endParaRPr/>
          </a:p>
        </p:txBody>
      </p:sp>
      <p:pic>
        <p:nvPicPr>
          <p:cNvPr id="399" name="Google Shape;399;p39"/>
          <p:cNvPicPr preferRelativeResize="0"/>
          <p:nvPr/>
        </p:nvPicPr>
        <p:blipFill>
          <a:blip r:embed="rId3">
            <a:alphaModFix/>
          </a:blip>
          <a:stretch>
            <a:fillRect/>
          </a:stretch>
        </p:blipFill>
        <p:spPr>
          <a:xfrm>
            <a:off x="1165325" y="1227475"/>
            <a:ext cx="7621500" cy="371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0"/>
          <p:cNvSpPr txBox="1">
            <a:spLocks noGrp="1"/>
          </p:cNvSpPr>
          <p:nvPr>
            <p:ph type="subTitle" idx="1"/>
          </p:nvPr>
        </p:nvSpPr>
        <p:spPr>
          <a:xfrm>
            <a:off x="1469600" y="291925"/>
            <a:ext cx="5199000" cy="464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latin typeface="Montserrat"/>
                <a:ea typeface="Montserrat"/>
                <a:cs typeface="Montserrat"/>
                <a:sym typeface="Montserrat"/>
              </a:rPr>
              <a:t>ERD (Entity Relationship Diagram)</a:t>
            </a:r>
            <a:endParaRPr/>
          </a:p>
        </p:txBody>
      </p:sp>
      <p:pic>
        <p:nvPicPr>
          <p:cNvPr id="405" name="Google Shape;405;p40"/>
          <p:cNvPicPr preferRelativeResize="0"/>
          <p:nvPr/>
        </p:nvPicPr>
        <p:blipFill>
          <a:blip r:embed="rId3">
            <a:alphaModFix/>
          </a:blip>
          <a:stretch>
            <a:fillRect/>
          </a:stretch>
        </p:blipFill>
        <p:spPr>
          <a:xfrm>
            <a:off x="1402775" y="1213925"/>
            <a:ext cx="7013850" cy="370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1297500" y="287200"/>
            <a:ext cx="4327800" cy="455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900"/>
              <a:t>Web page Design </a:t>
            </a:r>
            <a:endParaRPr sz="2900"/>
          </a:p>
        </p:txBody>
      </p:sp>
      <p:pic>
        <p:nvPicPr>
          <p:cNvPr id="411" name="Google Shape;411;p41"/>
          <p:cNvPicPr preferRelativeResize="0"/>
          <p:nvPr/>
        </p:nvPicPr>
        <p:blipFill>
          <a:blip r:embed="rId3">
            <a:alphaModFix/>
          </a:blip>
          <a:stretch>
            <a:fillRect/>
          </a:stretch>
        </p:blipFill>
        <p:spPr>
          <a:xfrm>
            <a:off x="1407700" y="1109925"/>
            <a:ext cx="7092600" cy="3797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17" name="Google Shape;417;p42"/>
          <p:cNvPicPr preferRelativeResize="0"/>
          <p:nvPr/>
        </p:nvPicPr>
        <p:blipFill>
          <a:blip r:embed="rId3">
            <a:alphaModFix/>
          </a:blip>
          <a:stretch>
            <a:fillRect/>
          </a:stretch>
        </p:blipFill>
        <p:spPr>
          <a:xfrm>
            <a:off x="1210950" y="1041225"/>
            <a:ext cx="7485525" cy="385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23" name="Google Shape;423;p43"/>
          <p:cNvPicPr preferRelativeResize="0"/>
          <p:nvPr/>
        </p:nvPicPr>
        <p:blipFill>
          <a:blip r:embed="rId3">
            <a:alphaModFix/>
          </a:blip>
          <a:stretch>
            <a:fillRect/>
          </a:stretch>
        </p:blipFill>
        <p:spPr>
          <a:xfrm>
            <a:off x="1786425" y="883225"/>
            <a:ext cx="6534275" cy="391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4"/>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29" name="Google Shape;429;p44"/>
          <p:cNvPicPr preferRelativeResize="0"/>
          <p:nvPr/>
        </p:nvPicPr>
        <p:blipFill>
          <a:blip r:embed="rId3">
            <a:alphaModFix/>
          </a:blip>
          <a:stretch>
            <a:fillRect/>
          </a:stretch>
        </p:blipFill>
        <p:spPr>
          <a:xfrm>
            <a:off x="1294875" y="1103025"/>
            <a:ext cx="7325575" cy="368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35" name="Google Shape;435;p45"/>
          <p:cNvPicPr preferRelativeResize="0"/>
          <p:nvPr/>
        </p:nvPicPr>
        <p:blipFill>
          <a:blip r:embed="rId3">
            <a:alphaModFix/>
          </a:blip>
          <a:stretch>
            <a:fillRect/>
          </a:stretch>
        </p:blipFill>
        <p:spPr>
          <a:xfrm>
            <a:off x="1354825" y="1215475"/>
            <a:ext cx="7025850" cy="371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10950" y="119900"/>
            <a:ext cx="70491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FFFF"/>
                </a:solidFill>
                <a:latin typeface="Times New Roman"/>
                <a:ea typeface="Times New Roman"/>
                <a:cs typeface="Times New Roman"/>
                <a:sym typeface="Times New Roman"/>
              </a:rPr>
              <a:t>Project Title : </a:t>
            </a:r>
            <a:r>
              <a:rPr lang="en-GB" sz="3000">
                <a:solidFill>
                  <a:srgbClr val="FFFFFF"/>
                </a:solidFill>
                <a:latin typeface="Times New Roman"/>
                <a:ea typeface="Times New Roman"/>
                <a:cs typeface="Times New Roman"/>
                <a:sym typeface="Times New Roman"/>
              </a:rPr>
              <a:t>Stores Management System </a:t>
            </a:r>
            <a:endParaRPr sz="4000"/>
          </a:p>
        </p:txBody>
      </p:sp>
      <p:sp>
        <p:nvSpPr>
          <p:cNvPr id="242" name="Google Shape;242;p19"/>
          <p:cNvSpPr txBox="1">
            <a:spLocks noGrp="1"/>
          </p:cNvSpPr>
          <p:nvPr>
            <p:ph type="subTitle" idx="4294967295"/>
          </p:nvPr>
        </p:nvSpPr>
        <p:spPr>
          <a:xfrm>
            <a:off x="383675" y="839275"/>
            <a:ext cx="8760300" cy="41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FFFFFF"/>
                </a:solidFill>
                <a:latin typeface="Spectral"/>
                <a:ea typeface="Spectral"/>
                <a:cs typeface="Spectral"/>
                <a:sym typeface="Spectral"/>
              </a:rPr>
              <a:t>                          </a:t>
            </a:r>
            <a:r>
              <a:rPr lang="en-GB" sz="1400" dirty="0">
                <a:solidFill>
                  <a:srgbClr val="FFFFFF"/>
                </a:solidFill>
                <a:latin typeface="Spectral"/>
                <a:ea typeface="Spectral"/>
                <a:cs typeface="Spectral"/>
                <a:sym typeface="Spectral"/>
              </a:rPr>
              <a:t>BANGLADESH UNIVERSITY OF BUSINESS AND TECHNOLOGY</a:t>
            </a:r>
            <a:endParaRPr sz="1400" dirty="0">
              <a:solidFill>
                <a:srgbClr val="FFFFFF"/>
              </a:solidFill>
              <a:latin typeface="Spectral"/>
              <a:ea typeface="Spectral"/>
              <a:cs typeface="Spectral"/>
              <a:sym typeface="Spectral"/>
            </a:endParaRPr>
          </a:p>
          <a:p>
            <a:pPr marL="0" lvl="0" indent="0" algn="ctr" rtl="0">
              <a:spcBef>
                <a:spcPts val="0"/>
              </a:spcBef>
              <a:spcAft>
                <a:spcPts val="0"/>
              </a:spcAft>
              <a:buNone/>
            </a:pPr>
            <a:r>
              <a:rPr lang="en-GB" sz="1400" dirty="0">
                <a:solidFill>
                  <a:srgbClr val="FFFFFF"/>
                </a:solidFill>
                <a:latin typeface="Spectral"/>
                <a:ea typeface="Spectral"/>
                <a:cs typeface="Spectral"/>
                <a:sym typeface="Spectral"/>
              </a:rPr>
              <a:t>SUMMER  2020</a:t>
            </a:r>
            <a:endParaRPr sz="1400" dirty="0">
              <a:solidFill>
                <a:srgbClr val="FFFFFF"/>
              </a:solidFill>
              <a:latin typeface="Spectral"/>
              <a:ea typeface="Spectral"/>
              <a:cs typeface="Spectral"/>
              <a:sym typeface="Spectral"/>
            </a:endParaRPr>
          </a:p>
          <a:p>
            <a:pPr marL="0" lvl="0" indent="0" algn="l" rtl="0">
              <a:spcBef>
                <a:spcPts val="0"/>
              </a:spcBef>
              <a:spcAft>
                <a:spcPts val="0"/>
              </a:spcAft>
              <a:buNone/>
            </a:pPr>
            <a:endParaRPr sz="900"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2300" b="1" dirty="0">
                <a:solidFill>
                  <a:srgbClr val="FFFFFF"/>
                </a:solidFill>
                <a:latin typeface="Spectral"/>
                <a:ea typeface="Spectral"/>
                <a:cs typeface="Spectral"/>
                <a:sym typeface="Spectral"/>
              </a:rPr>
              <a:t>   Supervised by:</a:t>
            </a:r>
            <a:endParaRPr sz="2300" b="1"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1400" b="1" dirty="0">
                <a:solidFill>
                  <a:srgbClr val="FFFFFF"/>
                </a:solidFill>
                <a:latin typeface="Spectral"/>
                <a:ea typeface="Spectral"/>
                <a:cs typeface="Spectral"/>
                <a:sym typeface="Spectral"/>
              </a:rPr>
              <a:t>   </a:t>
            </a:r>
            <a:r>
              <a:rPr lang="en-GB" sz="1400" dirty="0">
                <a:solidFill>
                  <a:srgbClr val="FFFFFF"/>
                </a:solidFill>
                <a:latin typeface="Spectral"/>
                <a:ea typeface="Spectral"/>
                <a:cs typeface="Spectral"/>
                <a:sym typeface="Spectral"/>
              </a:rPr>
              <a:t>  Nahid Anwar</a:t>
            </a:r>
            <a:endParaRPr sz="1400"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1400" dirty="0">
                <a:solidFill>
                  <a:srgbClr val="FFFFFF"/>
                </a:solidFill>
                <a:latin typeface="Spectral"/>
                <a:ea typeface="Spectral"/>
                <a:cs typeface="Spectral"/>
                <a:sym typeface="Spectral"/>
              </a:rPr>
              <a:t>     Assistant Professor</a:t>
            </a:r>
          </a:p>
          <a:p>
            <a:pPr marL="0" lvl="0" indent="0" algn="l" rtl="0">
              <a:lnSpc>
                <a:spcPct val="150000"/>
              </a:lnSpc>
              <a:spcBef>
                <a:spcPts val="0"/>
              </a:spcBef>
              <a:spcAft>
                <a:spcPts val="0"/>
              </a:spcAft>
              <a:buNone/>
            </a:pPr>
            <a:r>
              <a:rPr lang="en-GB" sz="1400" dirty="0">
                <a:solidFill>
                  <a:srgbClr val="FFFFFF"/>
                </a:solidFill>
                <a:latin typeface="Spectral"/>
                <a:ea typeface="Spectral"/>
                <a:cs typeface="Spectral"/>
                <a:sym typeface="Spectral"/>
              </a:rPr>
              <a:t>     Bangladesh University of Business And Technology</a:t>
            </a:r>
            <a:endParaRPr sz="1400"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1400" dirty="0">
                <a:solidFill>
                  <a:srgbClr val="FFFFFF"/>
                </a:solidFill>
                <a:latin typeface="Spectral"/>
                <a:ea typeface="Spectral"/>
                <a:cs typeface="Spectral"/>
                <a:sym typeface="Spectral"/>
              </a:rPr>
              <a:t>     Dhaka                                                                                                  </a:t>
            </a:r>
            <a:r>
              <a:rPr lang="en-GB" sz="2400" dirty="0">
                <a:solidFill>
                  <a:srgbClr val="FFFFFF"/>
                </a:solidFill>
                <a:latin typeface="Spectral"/>
                <a:ea typeface="Spectral"/>
                <a:cs typeface="Spectral"/>
                <a:sym typeface="Spectral"/>
              </a:rPr>
              <a:t>Submitted by:</a:t>
            </a:r>
            <a:r>
              <a:rPr lang="en-GB" sz="2400" dirty="0">
                <a:solidFill>
                  <a:srgbClr val="000000"/>
                </a:solidFill>
                <a:latin typeface="Spectral"/>
                <a:ea typeface="Spectral"/>
                <a:cs typeface="Spectral"/>
                <a:sym typeface="Spectral"/>
              </a:rPr>
              <a:t> </a:t>
            </a:r>
            <a:endParaRPr sz="1400"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1400" dirty="0">
                <a:solidFill>
                  <a:srgbClr val="FFFFFF"/>
                </a:solidFill>
                <a:latin typeface="Spectral"/>
                <a:ea typeface="Spectral"/>
                <a:cs typeface="Spectral"/>
                <a:sym typeface="Spectral"/>
              </a:rPr>
              <a:t>     Bangladesh                                                                                     </a:t>
            </a:r>
            <a:r>
              <a:rPr lang="en-GB" sz="1500" dirty="0" err="1">
                <a:latin typeface="Spectral"/>
                <a:ea typeface="Spectral"/>
                <a:cs typeface="Spectral"/>
                <a:sym typeface="Spectral"/>
              </a:rPr>
              <a:t>Rakibul</a:t>
            </a:r>
            <a:r>
              <a:rPr lang="en-GB" sz="1500" dirty="0">
                <a:latin typeface="Spectral"/>
                <a:ea typeface="Spectral"/>
                <a:cs typeface="Spectral"/>
                <a:sym typeface="Spectral"/>
              </a:rPr>
              <a:t> Ahasan || 17183103022</a:t>
            </a:r>
            <a:endParaRPr sz="1500" dirty="0">
              <a:latin typeface="Spectral"/>
              <a:ea typeface="Spectral"/>
              <a:cs typeface="Spectral"/>
              <a:sym typeface="Spectral"/>
            </a:endParaRPr>
          </a:p>
          <a:p>
            <a:pPr marL="0" lvl="0" indent="0" algn="l" rtl="0">
              <a:lnSpc>
                <a:spcPct val="150000"/>
              </a:lnSpc>
              <a:spcBef>
                <a:spcPts val="0"/>
              </a:spcBef>
              <a:spcAft>
                <a:spcPts val="0"/>
              </a:spcAft>
              <a:buNone/>
            </a:pPr>
            <a:r>
              <a:rPr lang="en-GB" sz="1500" dirty="0">
                <a:latin typeface="Spectral"/>
                <a:ea typeface="Spectral"/>
                <a:cs typeface="Spectral"/>
                <a:sym typeface="Spectral"/>
              </a:rPr>
              <a:t>                                                                                                         </a:t>
            </a:r>
            <a:r>
              <a:rPr lang="en-GB" sz="1500" dirty="0" err="1">
                <a:latin typeface="Spectral"/>
                <a:ea typeface="Spectral"/>
                <a:cs typeface="Spectral"/>
                <a:sym typeface="Spectral"/>
              </a:rPr>
              <a:t>Sk.Abu</a:t>
            </a:r>
            <a:r>
              <a:rPr lang="en-GB" sz="1500" dirty="0">
                <a:latin typeface="Spectral"/>
                <a:ea typeface="Spectral"/>
                <a:cs typeface="Spectral"/>
                <a:sym typeface="Spectral"/>
              </a:rPr>
              <a:t> Hanif   || 17183103043</a:t>
            </a:r>
            <a:endParaRPr sz="1500" dirty="0">
              <a:latin typeface="Spectral"/>
              <a:ea typeface="Spectral"/>
              <a:cs typeface="Spectral"/>
              <a:sym typeface="Spectral"/>
            </a:endParaRPr>
          </a:p>
          <a:p>
            <a:pPr marL="0" lvl="0" indent="0" algn="l" rtl="0">
              <a:spcBef>
                <a:spcPts val="0"/>
              </a:spcBef>
              <a:spcAft>
                <a:spcPts val="0"/>
              </a:spcAft>
              <a:buNone/>
            </a:pPr>
            <a:r>
              <a:rPr lang="en-GB" dirty="0">
                <a:solidFill>
                  <a:srgbClr val="FFFFFF"/>
                </a:solidFill>
                <a:latin typeface="Spectral"/>
                <a:ea typeface="Spectral"/>
                <a:cs typeface="Spectral"/>
                <a:sym typeface="Spectral"/>
              </a:rPr>
              <a:t>                                                                                                                             Abul </a:t>
            </a:r>
            <a:r>
              <a:rPr lang="en-GB" dirty="0" err="1">
                <a:solidFill>
                  <a:srgbClr val="FFFFFF"/>
                </a:solidFill>
                <a:latin typeface="Spectral"/>
                <a:ea typeface="Spectral"/>
                <a:cs typeface="Spectral"/>
                <a:sym typeface="Spectral"/>
              </a:rPr>
              <a:t>Foyez</a:t>
            </a:r>
            <a:r>
              <a:rPr lang="en-GB" dirty="0">
                <a:solidFill>
                  <a:srgbClr val="FFFFFF"/>
                </a:solidFill>
                <a:latin typeface="Spectral"/>
                <a:ea typeface="Spectral"/>
                <a:cs typeface="Spectral"/>
                <a:sym typeface="Spectral"/>
              </a:rPr>
              <a:t>       </a:t>
            </a:r>
            <a:r>
              <a:rPr lang="en-GB" sz="1500" dirty="0">
                <a:latin typeface="Spectral"/>
                <a:ea typeface="Spectral"/>
                <a:cs typeface="Spectral"/>
                <a:sym typeface="Spectral"/>
              </a:rPr>
              <a:t>|| </a:t>
            </a:r>
            <a:r>
              <a:rPr lang="en-GB" dirty="0">
                <a:solidFill>
                  <a:srgbClr val="FFFFFF"/>
                </a:solidFill>
                <a:latin typeface="Spectral"/>
                <a:ea typeface="Spectral"/>
                <a:cs typeface="Spectral"/>
                <a:sym typeface="Spectral"/>
              </a:rPr>
              <a:t>16172103241</a:t>
            </a:r>
            <a:endParaRPr dirty="0">
              <a:solidFill>
                <a:srgbClr val="FFFFFF"/>
              </a:solidFill>
              <a:latin typeface="Spectral"/>
              <a:ea typeface="Spectral"/>
              <a:cs typeface="Spectral"/>
              <a:sym typeface="Spectral"/>
            </a:endParaRPr>
          </a:p>
          <a:p>
            <a:pPr marL="0" lvl="0" indent="0" algn="l" rtl="0">
              <a:spcBef>
                <a:spcPts val="0"/>
              </a:spcBef>
              <a:spcAft>
                <a:spcPts val="0"/>
              </a:spcAft>
              <a:buNone/>
            </a:pPr>
            <a:r>
              <a:rPr lang="en-GB" sz="1500" dirty="0">
                <a:latin typeface="Spectral"/>
                <a:ea typeface="Spectral"/>
                <a:cs typeface="Spectral"/>
                <a:sym typeface="Spectral"/>
              </a:rPr>
              <a:t>                                                                                                     Dept of CSE || Intake : 39 || Section : 01</a:t>
            </a:r>
            <a:endParaRPr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endParaRPr sz="1800" dirty="0">
              <a:latin typeface="Spectral"/>
              <a:ea typeface="Spectral"/>
              <a:cs typeface="Spectral"/>
              <a:sym typeface="Spectral"/>
            </a:endParaRPr>
          </a:p>
          <a:p>
            <a:pPr marL="0" lvl="0" indent="0" algn="l" rtl="0">
              <a:lnSpc>
                <a:spcPct val="150000"/>
              </a:lnSpc>
              <a:spcBef>
                <a:spcPts val="0"/>
              </a:spcBef>
              <a:spcAft>
                <a:spcPts val="0"/>
              </a:spcAft>
              <a:buNone/>
            </a:pPr>
            <a:endParaRPr sz="1400" dirty="0">
              <a:solidFill>
                <a:srgbClr val="FFFFFF"/>
              </a:solidFill>
              <a:latin typeface="Spectral"/>
              <a:ea typeface="Spectral"/>
              <a:cs typeface="Spectral"/>
              <a:sym typeface="Spectral"/>
            </a:endParaRPr>
          </a:p>
          <a:p>
            <a:pPr marL="0" lvl="0" indent="0" algn="l" rtl="0">
              <a:lnSpc>
                <a:spcPct val="150000"/>
              </a:lnSpc>
              <a:spcBef>
                <a:spcPts val="0"/>
              </a:spcBef>
              <a:spcAft>
                <a:spcPts val="0"/>
              </a:spcAft>
              <a:buNone/>
            </a:pPr>
            <a:r>
              <a:rPr lang="en-GB" sz="2800" b="1" dirty="0">
                <a:solidFill>
                  <a:srgbClr val="FFFFFF"/>
                </a:solidFill>
                <a:latin typeface="Arial"/>
                <a:ea typeface="Arial"/>
                <a:cs typeface="Arial"/>
                <a:sym typeface="Arial"/>
              </a:rPr>
              <a:t>                                           </a:t>
            </a:r>
            <a:endParaRPr sz="33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6"/>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41" name="Google Shape;441;p46"/>
          <p:cNvPicPr preferRelativeResize="0"/>
          <p:nvPr/>
        </p:nvPicPr>
        <p:blipFill>
          <a:blip r:embed="rId3">
            <a:alphaModFix/>
          </a:blip>
          <a:stretch>
            <a:fillRect/>
          </a:stretch>
        </p:blipFill>
        <p:spPr>
          <a:xfrm>
            <a:off x="1414750" y="1215475"/>
            <a:ext cx="7205701" cy="359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7"/>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47" name="Google Shape;447;p47"/>
          <p:cNvPicPr preferRelativeResize="0"/>
          <p:nvPr/>
        </p:nvPicPr>
        <p:blipFill>
          <a:blip r:embed="rId3">
            <a:alphaModFix/>
          </a:blip>
          <a:stretch>
            <a:fillRect/>
          </a:stretch>
        </p:blipFill>
        <p:spPr>
          <a:xfrm>
            <a:off x="1974800" y="1191500"/>
            <a:ext cx="5734050" cy="342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8"/>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53" name="Google Shape;453;p48"/>
          <p:cNvPicPr preferRelativeResize="0"/>
          <p:nvPr/>
        </p:nvPicPr>
        <p:blipFill>
          <a:blip r:embed="rId3">
            <a:alphaModFix/>
          </a:blip>
          <a:stretch>
            <a:fillRect/>
          </a:stretch>
        </p:blipFill>
        <p:spPr>
          <a:xfrm>
            <a:off x="1704975" y="1203500"/>
            <a:ext cx="5734050" cy="3400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59" name="Google Shape;459;p49"/>
          <p:cNvPicPr preferRelativeResize="0"/>
          <p:nvPr/>
        </p:nvPicPr>
        <p:blipFill>
          <a:blip r:embed="rId3">
            <a:alphaModFix/>
          </a:blip>
          <a:stretch>
            <a:fillRect/>
          </a:stretch>
        </p:blipFill>
        <p:spPr>
          <a:xfrm>
            <a:off x="2058725" y="1251450"/>
            <a:ext cx="5734050" cy="3419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0"/>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65" name="Google Shape;465;p50"/>
          <p:cNvPicPr preferRelativeResize="0"/>
          <p:nvPr/>
        </p:nvPicPr>
        <p:blipFill>
          <a:blip r:embed="rId3">
            <a:alphaModFix/>
          </a:blip>
          <a:stretch>
            <a:fillRect/>
          </a:stretch>
        </p:blipFill>
        <p:spPr>
          <a:xfrm>
            <a:off x="1854900" y="1179500"/>
            <a:ext cx="5734050" cy="343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71" name="Google Shape;471;p51"/>
          <p:cNvPicPr preferRelativeResize="0"/>
          <p:nvPr/>
        </p:nvPicPr>
        <p:blipFill>
          <a:blip r:embed="rId3">
            <a:alphaModFix/>
          </a:blip>
          <a:stretch>
            <a:fillRect/>
          </a:stretch>
        </p:blipFill>
        <p:spPr>
          <a:xfrm>
            <a:off x="1806950" y="1119550"/>
            <a:ext cx="5734050" cy="3438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77" name="Google Shape;477;p52"/>
          <p:cNvPicPr preferRelativeResize="0"/>
          <p:nvPr/>
        </p:nvPicPr>
        <p:blipFill>
          <a:blip r:embed="rId3">
            <a:alphaModFix/>
          </a:blip>
          <a:stretch>
            <a:fillRect/>
          </a:stretch>
        </p:blipFill>
        <p:spPr>
          <a:xfrm>
            <a:off x="1962825" y="1155525"/>
            <a:ext cx="5734050" cy="3438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83" name="Google Shape;483;p53"/>
          <p:cNvPicPr preferRelativeResize="0"/>
          <p:nvPr/>
        </p:nvPicPr>
        <p:blipFill>
          <a:blip r:embed="rId3">
            <a:alphaModFix/>
          </a:blip>
          <a:stretch>
            <a:fillRect/>
          </a:stretch>
        </p:blipFill>
        <p:spPr>
          <a:xfrm>
            <a:off x="1759000" y="1203475"/>
            <a:ext cx="5734050" cy="3438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4"/>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89" name="Google Shape;489;p54"/>
          <p:cNvPicPr preferRelativeResize="0"/>
          <p:nvPr/>
        </p:nvPicPr>
        <p:blipFill>
          <a:blip r:embed="rId3">
            <a:alphaModFix/>
          </a:blip>
          <a:stretch>
            <a:fillRect/>
          </a:stretch>
        </p:blipFill>
        <p:spPr>
          <a:xfrm>
            <a:off x="1818950" y="1107575"/>
            <a:ext cx="5734050" cy="3419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5"/>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495" name="Google Shape;495;p55"/>
          <p:cNvPicPr preferRelativeResize="0"/>
          <p:nvPr/>
        </p:nvPicPr>
        <p:blipFill>
          <a:blip r:embed="rId3">
            <a:alphaModFix/>
          </a:blip>
          <a:stretch>
            <a:fillRect/>
          </a:stretch>
        </p:blipFill>
        <p:spPr>
          <a:xfrm>
            <a:off x="1926850" y="1167525"/>
            <a:ext cx="5734050" cy="340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2529775" y="393750"/>
            <a:ext cx="3716700" cy="50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300">
                <a:solidFill>
                  <a:srgbClr val="FFFFFF"/>
                </a:solidFill>
              </a:rPr>
              <a:t> </a:t>
            </a:r>
            <a:r>
              <a:rPr lang="en-GB" sz="2300" b="1">
                <a:solidFill>
                  <a:srgbClr val="FFFFFF"/>
                </a:solidFill>
              </a:rPr>
              <a:t>DECLARATION</a:t>
            </a:r>
            <a:endParaRPr sz="3300">
              <a:solidFill>
                <a:srgbClr val="FFFFFF"/>
              </a:solidFill>
            </a:endParaRPr>
          </a:p>
        </p:txBody>
      </p:sp>
      <p:sp>
        <p:nvSpPr>
          <p:cNvPr id="248" name="Google Shape;248;p20"/>
          <p:cNvSpPr txBox="1"/>
          <p:nvPr/>
        </p:nvSpPr>
        <p:spPr>
          <a:xfrm>
            <a:off x="851250" y="1162975"/>
            <a:ext cx="6150600" cy="5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rgbClr val="FFFFFF"/>
                </a:solidFill>
                <a:latin typeface="Montserrat"/>
                <a:ea typeface="Montserrat"/>
                <a:cs typeface="Montserrat"/>
                <a:sym typeface="Montserrat"/>
              </a:rPr>
              <a:t>Project Title : </a:t>
            </a:r>
            <a:r>
              <a:rPr lang="en-GB" sz="1700">
                <a:solidFill>
                  <a:srgbClr val="FFFFFF"/>
                </a:solidFill>
                <a:latin typeface="Montserrat"/>
                <a:ea typeface="Montserrat"/>
                <a:cs typeface="Montserrat"/>
                <a:sym typeface="Montserrat"/>
              </a:rPr>
              <a:t>Stores Management System </a:t>
            </a:r>
            <a:endParaRPr sz="1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FFFFFF"/>
              </a:solidFill>
              <a:latin typeface="Lato"/>
              <a:ea typeface="Lato"/>
              <a:cs typeface="Lato"/>
              <a:sym typeface="Lato"/>
            </a:endParaRPr>
          </a:p>
        </p:txBody>
      </p:sp>
      <p:sp>
        <p:nvSpPr>
          <p:cNvPr id="249" name="Google Shape;249;p20"/>
          <p:cNvSpPr txBox="1"/>
          <p:nvPr/>
        </p:nvSpPr>
        <p:spPr>
          <a:xfrm>
            <a:off x="851250" y="2014250"/>
            <a:ext cx="7709100" cy="25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rgbClr val="FFFFFF"/>
                </a:solidFill>
                <a:latin typeface="Montserrat"/>
                <a:ea typeface="Montserrat"/>
                <a:cs typeface="Montserrat"/>
                <a:sym typeface="Montserrat"/>
              </a:rPr>
              <a:t>I do hereby declare that, this project is an original work and was done under the supervision of </a:t>
            </a:r>
            <a:r>
              <a:rPr lang="en-GB" sz="1600" b="1" dirty="0">
                <a:solidFill>
                  <a:srgbClr val="FFFFFF"/>
                </a:solidFill>
                <a:latin typeface="Montserrat"/>
                <a:ea typeface="Montserrat"/>
                <a:cs typeface="Montserrat"/>
                <a:sym typeface="Montserrat"/>
              </a:rPr>
              <a:t>Nahid Anwar</a:t>
            </a:r>
            <a:r>
              <a:rPr lang="en-GB" sz="1600" b="1">
                <a:solidFill>
                  <a:srgbClr val="FFFFFF"/>
                </a:solidFill>
                <a:latin typeface="Montserrat"/>
                <a:ea typeface="Montserrat"/>
                <a:cs typeface="Montserrat"/>
                <a:sym typeface="Montserrat"/>
              </a:rPr>
              <a:t>, </a:t>
            </a:r>
            <a:r>
              <a:rPr lang="en-GB" sz="1600">
                <a:solidFill>
                  <a:srgbClr val="FFFFFF"/>
                </a:solidFill>
                <a:latin typeface="Spectral"/>
                <a:ea typeface="Spectral"/>
                <a:cs typeface="Spectral"/>
                <a:sym typeface="Spectral"/>
              </a:rPr>
              <a:t>Assistant Professor</a:t>
            </a:r>
            <a:r>
              <a:rPr lang="en-GB" sz="1600" b="1">
                <a:solidFill>
                  <a:srgbClr val="FFFFFF"/>
                </a:solidFill>
                <a:latin typeface="Montserrat"/>
                <a:ea typeface="Montserrat"/>
                <a:cs typeface="Montserrat"/>
                <a:sym typeface="Montserrat"/>
              </a:rPr>
              <a:t> </a:t>
            </a:r>
            <a:r>
              <a:rPr lang="en-GB" sz="1600" b="1" dirty="0">
                <a:solidFill>
                  <a:srgbClr val="FFFFFF"/>
                </a:solidFill>
                <a:latin typeface="Montserrat"/>
                <a:ea typeface="Montserrat"/>
                <a:cs typeface="Montserrat"/>
                <a:sym typeface="Montserrat"/>
              </a:rPr>
              <a:t>, Department of CSE, Bangladesh University of Business And Technology, Mirpur - 2, Dhaka.</a:t>
            </a:r>
            <a:endParaRPr sz="1600" b="1" dirty="0">
              <a:solidFill>
                <a:srgbClr val="FFFFFF"/>
              </a:solidFill>
              <a:latin typeface="Montserrat"/>
              <a:ea typeface="Montserrat"/>
              <a:cs typeface="Montserrat"/>
              <a:sym typeface="Montserrat"/>
            </a:endParaRPr>
          </a:p>
          <a:p>
            <a:pPr marL="0" lvl="0" indent="0" algn="l" rtl="0">
              <a:spcBef>
                <a:spcPts val="0"/>
              </a:spcBef>
              <a:spcAft>
                <a:spcPts val="0"/>
              </a:spcAft>
              <a:buNone/>
            </a:pPr>
            <a:endParaRPr sz="1500" dirty="0">
              <a:solidFill>
                <a:srgbClr val="FFFFFF"/>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2100"/>
              <a:t>Web page Design </a:t>
            </a:r>
            <a:endParaRPr sz="2200"/>
          </a:p>
        </p:txBody>
      </p:sp>
      <p:pic>
        <p:nvPicPr>
          <p:cNvPr id="501" name="Google Shape;501;p56"/>
          <p:cNvPicPr preferRelativeResize="0"/>
          <p:nvPr/>
        </p:nvPicPr>
        <p:blipFill>
          <a:blip r:embed="rId3">
            <a:alphaModFix/>
          </a:blip>
          <a:stretch>
            <a:fillRect/>
          </a:stretch>
        </p:blipFill>
        <p:spPr>
          <a:xfrm>
            <a:off x="1998775" y="1155550"/>
            <a:ext cx="5734050" cy="3467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7"/>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07" name="Google Shape;507;p57"/>
          <p:cNvPicPr preferRelativeResize="0"/>
          <p:nvPr/>
        </p:nvPicPr>
        <p:blipFill>
          <a:blip r:embed="rId3">
            <a:alphaModFix/>
          </a:blip>
          <a:stretch>
            <a:fillRect/>
          </a:stretch>
        </p:blipFill>
        <p:spPr>
          <a:xfrm>
            <a:off x="1606599" y="979150"/>
            <a:ext cx="6822025" cy="3859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8"/>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13" name="Google Shape;513;p58"/>
          <p:cNvPicPr preferRelativeResize="0"/>
          <p:nvPr/>
        </p:nvPicPr>
        <p:blipFill>
          <a:blip r:embed="rId3">
            <a:alphaModFix/>
          </a:blip>
          <a:stretch>
            <a:fillRect/>
          </a:stretch>
        </p:blipFill>
        <p:spPr>
          <a:xfrm>
            <a:off x="1974800" y="1575150"/>
            <a:ext cx="5734050" cy="2543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19" name="Google Shape;519;p59"/>
          <p:cNvPicPr preferRelativeResize="0"/>
          <p:nvPr/>
        </p:nvPicPr>
        <p:blipFill>
          <a:blip r:embed="rId3">
            <a:alphaModFix/>
          </a:blip>
          <a:stretch>
            <a:fillRect/>
          </a:stretch>
        </p:blipFill>
        <p:spPr>
          <a:xfrm>
            <a:off x="2550300" y="1335375"/>
            <a:ext cx="4724400" cy="3228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0"/>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25" name="Google Shape;525;p60"/>
          <p:cNvPicPr preferRelativeResize="0"/>
          <p:nvPr/>
        </p:nvPicPr>
        <p:blipFill>
          <a:blip r:embed="rId3">
            <a:alphaModFix/>
          </a:blip>
          <a:stretch>
            <a:fillRect/>
          </a:stretch>
        </p:blipFill>
        <p:spPr>
          <a:xfrm>
            <a:off x="1998775" y="1275425"/>
            <a:ext cx="5734050" cy="3171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1"/>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31" name="Google Shape;531;p61"/>
          <p:cNvPicPr preferRelativeResize="0"/>
          <p:nvPr/>
        </p:nvPicPr>
        <p:blipFill>
          <a:blip r:embed="rId3">
            <a:alphaModFix/>
          </a:blip>
          <a:stretch>
            <a:fillRect/>
          </a:stretch>
        </p:blipFill>
        <p:spPr>
          <a:xfrm>
            <a:off x="2370450" y="1263425"/>
            <a:ext cx="4733925" cy="327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2"/>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37" name="Google Shape;537;p62"/>
          <p:cNvPicPr preferRelativeResize="0"/>
          <p:nvPr/>
        </p:nvPicPr>
        <p:blipFill>
          <a:blip r:embed="rId3">
            <a:alphaModFix/>
          </a:blip>
          <a:stretch>
            <a:fillRect/>
          </a:stretch>
        </p:blipFill>
        <p:spPr>
          <a:xfrm>
            <a:off x="1818950" y="1611125"/>
            <a:ext cx="5734050" cy="2956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3"/>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43" name="Google Shape;543;p63"/>
          <p:cNvPicPr preferRelativeResize="0"/>
          <p:nvPr/>
        </p:nvPicPr>
        <p:blipFill>
          <a:blip r:embed="rId3">
            <a:alphaModFix/>
          </a:blip>
          <a:stretch>
            <a:fillRect/>
          </a:stretch>
        </p:blipFill>
        <p:spPr>
          <a:xfrm>
            <a:off x="1950825" y="1239475"/>
            <a:ext cx="4981575" cy="3276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4"/>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49" name="Google Shape;549;p64"/>
          <p:cNvPicPr preferRelativeResize="0"/>
          <p:nvPr/>
        </p:nvPicPr>
        <p:blipFill>
          <a:blip r:embed="rId3">
            <a:alphaModFix/>
          </a:blip>
          <a:stretch>
            <a:fillRect/>
          </a:stretch>
        </p:blipFill>
        <p:spPr>
          <a:xfrm>
            <a:off x="2226600" y="1179500"/>
            <a:ext cx="5048250" cy="3267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55" name="Google Shape;555;p65"/>
          <p:cNvPicPr preferRelativeResize="0"/>
          <p:nvPr/>
        </p:nvPicPr>
        <p:blipFill>
          <a:blip r:embed="rId3">
            <a:alphaModFix/>
          </a:blip>
          <a:stretch>
            <a:fillRect/>
          </a:stretch>
        </p:blipFill>
        <p:spPr>
          <a:xfrm>
            <a:off x="2202600" y="1239450"/>
            <a:ext cx="4943475" cy="327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1"/>
          <p:cNvSpPr txBox="1">
            <a:spLocks noGrp="1"/>
          </p:cNvSpPr>
          <p:nvPr>
            <p:ph type="title"/>
          </p:nvPr>
        </p:nvSpPr>
        <p:spPr>
          <a:xfrm>
            <a:off x="1297500" y="527550"/>
            <a:ext cx="7038900" cy="6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Roadmap</a:t>
            </a:r>
            <a:endParaRPr/>
          </a:p>
        </p:txBody>
      </p:sp>
      <p:sp>
        <p:nvSpPr>
          <p:cNvPr id="255" name="Google Shape;255;p21"/>
          <p:cNvSpPr txBox="1"/>
          <p:nvPr/>
        </p:nvSpPr>
        <p:spPr>
          <a:xfrm>
            <a:off x="1243600" y="1402775"/>
            <a:ext cx="29382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 INTRODUCTION </a:t>
            </a:r>
            <a:endParaRPr>
              <a:solidFill>
                <a:srgbClr val="CACACA"/>
              </a:solidFill>
              <a:latin typeface="Montserrat"/>
              <a:ea typeface="Montserrat"/>
              <a:cs typeface="Montserrat"/>
              <a:sym typeface="Montserrat"/>
            </a:endParaRPr>
          </a:p>
        </p:txBody>
      </p:sp>
      <p:sp>
        <p:nvSpPr>
          <p:cNvPr id="256" name="Google Shape;256;p21"/>
          <p:cNvSpPr txBox="1"/>
          <p:nvPr/>
        </p:nvSpPr>
        <p:spPr>
          <a:xfrm>
            <a:off x="1243600" y="1844975"/>
            <a:ext cx="2938200" cy="39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 Goal of our Project</a:t>
            </a:r>
            <a:endParaRPr>
              <a:solidFill>
                <a:srgbClr val="FFFFFF"/>
              </a:solidFill>
              <a:latin typeface="Montserrat"/>
              <a:ea typeface="Montserrat"/>
              <a:cs typeface="Montserrat"/>
              <a:sym typeface="Montserrat"/>
            </a:endParaRPr>
          </a:p>
        </p:txBody>
      </p:sp>
      <p:sp>
        <p:nvSpPr>
          <p:cNvPr id="257" name="Google Shape;257;p21"/>
          <p:cNvSpPr txBox="1"/>
          <p:nvPr/>
        </p:nvSpPr>
        <p:spPr>
          <a:xfrm>
            <a:off x="1243600" y="2253475"/>
            <a:ext cx="2389200" cy="47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 </a:t>
            </a:r>
            <a:r>
              <a:rPr lang="en-GB" dirty="0">
                <a:solidFill>
                  <a:srgbClr val="FFFFFF"/>
                </a:solidFill>
                <a:uFill>
                  <a:noFill/>
                </a:uFill>
                <a:latin typeface="Montserrat"/>
                <a:ea typeface="Montserrat"/>
                <a:cs typeface="Montserrat"/>
                <a:sym typeface="Montserrat"/>
              </a:rPr>
              <a:t>Project objective</a:t>
            </a:r>
            <a:endParaRPr dirty="0">
              <a:solidFill>
                <a:srgbClr val="CACACA"/>
              </a:solidFill>
              <a:latin typeface="Montserrat"/>
              <a:ea typeface="Montserrat"/>
              <a:cs typeface="Montserrat"/>
              <a:sym typeface="Montserrat"/>
            </a:endParaRPr>
          </a:p>
        </p:txBody>
      </p:sp>
      <p:sp>
        <p:nvSpPr>
          <p:cNvPr id="258" name="Google Shape;258;p21"/>
          <p:cNvSpPr txBox="1"/>
          <p:nvPr/>
        </p:nvSpPr>
        <p:spPr>
          <a:xfrm>
            <a:off x="1294300" y="2624675"/>
            <a:ext cx="30183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Why We Need DSM Software</a:t>
            </a:r>
            <a:endParaRPr sz="1800">
              <a:solidFill>
                <a:srgbClr val="FFFFFF"/>
              </a:solidFill>
              <a:latin typeface="Montserrat"/>
              <a:ea typeface="Montserrat"/>
              <a:cs typeface="Montserrat"/>
              <a:sym typeface="Montserrat"/>
            </a:endParaRPr>
          </a:p>
        </p:txBody>
      </p:sp>
      <p:sp>
        <p:nvSpPr>
          <p:cNvPr id="259" name="Google Shape;259;p21"/>
          <p:cNvSpPr txBox="1"/>
          <p:nvPr/>
        </p:nvSpPr>
        <p:spPr>
          <a:xfrm>
            <a:off x="1294300" y="3022475"/>
            <a:ext cx="31491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Benefits of Using a DSM System </a:t>
            </a:r>
            <a:endParaRPr sz="1800">
              <a:solidFill>
                <a:srgbClr val="FFFFFF"/>
              </a:solidFill>
              <a:latin typeface="Montserrat"/>
              <a:ea typeface="Montserrat"/>
              <a:cs typeface="Montserrat"/>
              <a:sym typeface="Montserrat"/>
            </a:endParaRPr>
          </a:p>
        </p:txBody>
      </p:sp>
      <p:sp>
        <p:nvSpPr>
          <p:cNvPr id="260" name="Google Shape;260;p21"/>
          <p:cNvSpPr txBox="1"/>
          <p:nvPr/>
        </p:nvSpPr>
        <p:spPr>
          <a:xfrm>
            <a:off x="1294300" y="3468900"/>
            <a:ext cx="3018300" cy="39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DSM Features </a:t>
            </a:r>
            <a:endParaRPr sz="1800">
              <a:solidFill>
                <a:srgbClr val="FFFFFF"/>
              </a:solidFill>
              <a:latin typeface="Montserrat"/>
              <a:ea typeface="Montserrat"/>
              <a:cs typeface="Montserrat"/>
              <a:sym typeface="Montserrat"/>
            </a:endParaRPr>
          </a:p>
        </p:txBody>
      </p:sp>
      <p:sp>
        <p:nvSpPr>
          <p:cNvPr id="261" name="Google Shape;261;p21"/>
          <p:cNvSpPr txBox="1"/>
          <p:nvPr/>
        </p:nvSpPr>
        <p:spPr>
          <a:xfrm>
            <a:off x="4523400" y="1502175"/>
            <a:ext cx="2938200" cy="10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Interface Requirement</a:t>
            </a:r>
            <a:endParaRPr>
              <a:solidFill>
                <a:srgbClr val="FFFFFF"/>
              </a:solidFill>
              <a:latin typeface="Montserrat"/>
              <a:ea typeface="Montserrat"/>
              <a:cs typeface="Montserrat"/>
              <a:sym typeface="Montserrat"/>
            </a:endParaRPr>
          </a:p>
          <a:p>
            <a:pPr marL="457200" lvl="0" indent="-317500" algn="l" rtl="0">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User Interfaces</a:t>
            </a:r>
            <a:endParaRPr>
              <a:solidFill>
                <a:srgbClr val="FFFFFF"/>
              </a:solidFill>
              <a:latin typeface="Montserrat"/>
              <a:ea typeface="Montserrat"/>
              <a:cs typeface="Montserrat"/>
              <a:sym typeface="Montserrat"/>
            </a:endParaRPr>
          </a:p>
          <a:p>
            <a:pPr marL="457200" lvl="0" indent="-317500" algn="l" rtl="0">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Hardware Interfaces</a:t>
            </a:r>
            <a:endParaRPr>
              <a:solidFill>
                <a:srgbClr val="FFFFFF"/>
              </a:solidFill>
              <a:latin typeface="Montserrat"/>
              <a:ea typeface="Montserrat"/>
              <a:cs typeface="Montserrat"/>
              <a:sym typeface="Montserrat"/>
            </a:endParaRPr>
          </a:p>
          <a:p>
            <a:pPr marL="457200" lvl="0" indent="-317500" algn="l" rtl="0">
              <a:spcBef>
                <a:spcPts val="0"/>
              </a:spcBef>
              <a:spcAft>
                <a:spcPts val="0"/>
              </a:spcAft>
              <a:buClr>
                <a:srgbClr val="FFFFFF"/>
              </a:buClr>
              <a:buSzPts val="1400"/>
              <a:buFont typeface="Montserrat"/>
              <a:buChar char="●"/>
            </a:pPr>
            <a:r>
              <a:rPr lang="en-GB">
                <a:solidFill>
                  <a:srgbClr val="FFFFFF"/>
                </a:solidFill>
                <a:latin typeface="Montserrat"/>
                <a:ea typeface="Montserrat"/>
                <a:cs typeface="Montserrat"/>
                <a:sym typeface="Montserrat"/>
              </a:rPr>
              <a:t>Software Interfaces</a:t>
            </a:r>
            <a:endParaRPr>
              <a:solidFill>
                <a:srgbClr val="FFFFFF"/>
              </a:solidFill>
              <a:latin typeface="Montserrat"/>
              <a:ea typeface="Montserrat"/>
              <a:cs typeface="Montserrat"/>
              <a:sym typeface="Montserrat"/>
            </a:endParaRPr>
          </a:p>
          <a:p>
            <a:pPr marL="457200" lvl="0" indent="0" algn="l" rtl="0">
              <a:spcBef>
                <a:spcPts val="0"/>
              </a:spcBef>
              <a:spcAft>
                <a:spcPts val="0"/>
              </a:spcAft>
              <a:buNone/>
            </a:pPr>
            <a:endParaRPr>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62" name="Google Shape;262;p21"/>
          <p:cNvSpPr txBox="1"/>
          <p:nvPr/>
        </p:nvSpPr>
        <p:spPr>
          <a:xfrm>
            <a:off x="4675775" y="2941175"/>
            <a:ext cx="3729000" cy="4707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GB">
                <a:solidFill>
                  <a:srgbClr val="FFFFFF"/>
                </a:solidFill>
                <a:latin typeface="Montserrat"/>
                <a:ea typeface="Montserrat"/>
                <a:cs typeface="Montserrat"/>
                <a:sym typeface="Montserrat"/>
              </a:rPr>
              <a:t>ERD (Entity Relationship Diagram)</a:t>
            </a:r>
            <a:endParaRPr>
              <a:solidFill>
                <a:srgbClr val="FFFFFF"/>
              </a:solidFill>
              <a:latin typeface="Montserrat"/>
              <a:ea typeface="Montserrat"/>
              <a:cs typeface="Montserrat"/>
              <a:sym typeface="Montserrat"/>
            </a:endParaRPr>
          </a:p>
        </p:txBody>
      </p:sp>
      <p:sp>
        <p:nvSpPr>
          <p:cNvPr id="263" name="Google Shape;263;p21"/>
          <p:cNvSpPr txBox="1"/>
          <p:nvPr/>
        </p:nvSpPr>
        <p:spPr>
          <a:xfrm>
            <a:off x="4675775" y="2550275"/>
            <a:ext cx="2938200" cy="39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System Design</a:t>
            </a:r>
            <a:endParaRPr>
              <a:solidFill>
                <a:srgbClr val="FFFFFF"/>
              </a:solidFill>
              <a:latin typeface="Montserrat"/>
              <a:ea typeface="Montserrat"/>
              <a:cs typeface="Montserrat"/>
              <a:sym typeface="Montserrat"/>
            </a:endParaRPr>
          </a:p>
        </p:txBody>
      </p:sp>
      <p:sp>
        <p:nvSpPr>
          <p:cNvPr id="264" name="Google Shape;264;p21"/>
          <p:cNvSpPr txBox="1"/>
          <p:nvPr/>
        </p:nvSpPr>
        <p:spPr>
          <a:xfrm>
            <a:off x="1294300" y="3837875"/>
            <a:ext cx="2673900" cy="47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latin typeface="Montserrat"/>
                <a:ea typeface="Montserrat"/>
                <a:cs typeface="Montserrat"/>
                <a:sym typeface="Montserrat"/>
              </a:rPr>
              <a:t>Functional Requirement</a:t>
            </a:r>
            <a:endParaRPr>
              <a:solidFill>
                <a:srgbClr val="FFFFFF"/>
              </a:solidFill>
              <a:latin typeface="Montserrat"/>
              <a:ea typeface="Montserrat"/>
              <a:cs typeface="Montserrat"/>
              <a:sym typeface="Montserrat"/>
            </a:endParaRPr>
          </a:p>
        </p:txBody>
      </p:sp>
      <p:sp>
        <p:nvSpPr>
          <p:cNvPr id="265" name="Google Shape;265;p21"/>
          <p:cNvSpPr txBox="1"/>
          <p:nvPr/>
        </p:nvSpPr>
        <p:spPr>
          <a:xfrm>
            <a:off x="4656575" y="3392075"/>
            <a:ext cx="3149100" cy="3255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GB">
                <a:solidFill>
                  <a:srgbClr val="FFFFFF"/>
                </a:solidFill>
                <a:latin typeface="Montserrat"/>
                <a:ea typeface="Montserrat"/>
                <a:cs typeface="Montserrat"/>
                <a:sym typeface="Montserrat"/>
              </a:rPr>
              <a:t>Web page Design </a:t>
            </a:r>
            <a:endParaRPr>
              <a:solidFill>
                <a:srgbClr val="FFFFFF"/>
              </a:solidFill>
              <a:latin typeface="Montserrat"/>
              <a:ea typeface="Montserrat"/>
              <a:cs typeface="Montserrat"/>
              <a:sym typeface="Montserrat"/>
            </a:endParaRPr>
          </a:p>
        </p:txBody>
      </p:sp>
      <p:sp>
        <p:nvSpPr>
          <p:cNvPr id="266" name="Google Shape;266;p21"/>
          <p:cNvSpPr txBox="1"/>
          <p:nvPr/>
        </p:nvSpPr>
        <p:spPr>
          <a:xfrm>
            <a:off x="4656575" y="3688675"/>
            <a:ext cx="3616200" cy="394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latin typeface="Montserrat"/>
                <a:ea typeface="Montserrat"/>
                <a:cs typeface="Montserrat"/>
                <a:sym typeface="Montserrat"/>
              </a:rPr>
              <a:t>Database Design</a:t>
            </a:r>
            <a:endParaRPr>
              <a:solidFill>
                <a:srgbClr val="FFFFFF"/>
              </a:solidFill>
              <a:latin typeface="Montserrat"/>
              <a:ea typeface="Montserrat"/>
              <a:cs typeface="Montserrat"/>
              <a:sym typeface="Montserrat"/>
            </a:endParaRPr>
          </a:p>
        </p:txBody>
      </p:sp>
      <p:sp>
        <p:nvSpPr>
          <p:cNvPr id="267" name="Google Shape;267;p21"/>
          <p:cNvSpPr txBox="1"/>
          <p:nvPr/>
        </p:nvSpPr>
        <p:spPr>
          <a:xfrm>
            <a:off x="4656575" y="4170575"/>
            <a:ext cx="4487400" cy="325500"/>
          </a:xfrm>
          <a:prstGeom prst="rect">
            <a:avLst/>
          </a:prstGeom>
          <a:noFill/>
          <a:ln>
            <a:noFill/>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GB">
                <a:solidFill>
                  <a:srgbClr val="FFFFFF"/>
                </a:solidFill>
                <a:latin typeface="Montserrat"/>
                <a:ea typeface="Montserrat"/>
                <a:cs typeface="Montserrat"/>
                <a:sym typeface="Montserrat"/>
              </a:rPr>
              <a:t>Conclusion  And Future Works</a:t>
            </a:r>
            <a:endParaRPr>
              <a:solidFill>
                <a:srgbClr val="FFFFFF"/>
              </a:solidFill>
              <a:latin typeface="Montserrat"/>
              <a:ea typeface="Montserrat"/>
              <a:cs typeface="Montserrat"/>
              <a:sym typeface="Montserrat"/>
            </a:endParaRPr>
          </a:p>
        </p:txBody>
      </p:sp>
      <p:sp>
        <p:nvSpPr>
          <p:cNvPr id="268" name="Google Shape;268;p21"/>
          <p:cNvSpPr txBox="1"/>
          <p:nvPr/>
        </p:nvSpPr>
        <p:spPr>
          <a:xfrm>
            <a:off x="1294225" y="4283125"/>
            <a:ext cx="26739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latin typeface="Montserrat"/>
                <a:ea typeface="Montserrat"/>
                <a:cs typeface="Montserrat"/>
                <a:sym typeface="Montserrat"/>
              </a:rPr>
              <a:t>Motivation</a:t>
            </a:r>
            <a:endParaRPr sz="5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6"/>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61" name="Google Shape;561;p66"/>
          <p:cNvPicPr preferRelativeResize="0"/>
          <p:nvPr/>
        </p:nvPicPr>
        <p:blipFill>
          <a:blip r:embed="rId3">
            <a:alphaModFix/>
          </a:blip>
          <a:stretch>
            <a:fillRect/>
          </a:stretch>
        </p:blipFill>
        <p:spPr>
          <a:xfrm>
            <a:off x="2276475" y="1263425"/>
            <a:ext cx="4591050" cy="3257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7"/>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67" name="Google Shape;567;p67"/>
          <p:cNvPicPr preferRelativeResize="0"/>
          <p:nvPr/>
        </p:nvPicPr>
        <p:blipFill>
          <a:blip r:embed="rId3">
            <a:alphaModFix/>
          </a:blip>
          <a:stretch>
            <a:fillRect/>
          </a:stretch>
        </p:blipFill>
        <p:spPr>
          <a:xfrm>
            <a:off x="2152650" y="1335350"/>
            <a:ext cx="4838700" cy="3228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73" name="Google Shape;573;p68"/>
          <p:cNvPicPr preferRelativeResize="0"/>
          <p:nvPr/>
        </p:nvPicPr>
        <p:blipFill>
          <a:blip r:embed="rId3">
            <a:alphaModFix/>
          </a:blip>
          <a:stretch>
            <a:fillRect/>
          </a:stretch>
        </p:blipFill>
        <p:spPr>
          <a:xfrm>
            <a:off x="1998775" y="1043075"/>
            <a:ext cx="5734050" cy="3620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9"/>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79" name="Google Shape;579;p69"/>
          <p:cNvPicPr preferRelativeResize="0"/>
          <p:nvPr/>
        </p:nvPicPr>
        <p:blipFill>
          <a:blip r:embed="rId3">
            <a:alphaModFix/>
          </a:blip>
          <a:stretch>
            <a:fillRect/>
          </a:stretch>
        </p:blipFill>
        <p:spPr>
          <a:xfrm>
            <a:off x="2058750" y="1527200"/>
            <a:ext cx="5734050" cy="2771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0"/>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85" name="Google Shape;585;p70"/>
          <p:cNvPicPr preferRelativeResize="0"/>
          <p:nvPr/>
        </p:nvPicPr>
        <p:blipFill>
          <a:blip r:embed="rId3">
            <a:alphaModFix/>
          </a:blip>
          <a:stretch>
            <a:fillRect/>
          </a:stretch>
        </p:blipFill>
        <p:spPr>
          <a:xfrm>
            <a:off x="1748150" y="1162975"/>
            <a:ext cx="6404300" cy="3464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1"/>
          <p:cNvSpPr txBox="1">
            <a:spLocks noGrp="1"/>
          </p:cNvSpPr>
          <p:nvPr>
            <p:ph type="title"/>
          </p:nvPr>
        </p:nvSpPr>
        <p:spPr>
          <a:xfrm>
            <a:off x="1514325" y="300250"/>
            <a:ext cx="4738800" cy="678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rPr>
              <a:t>Database Design</a:t>
            </a:r>
            <a:endParaRPr>
              <a:solidFill>
                <a:srgbClr val="FFFFFF"/>
              </a:solidFill>
            </a:endParaRPr>
          </a:p>
          <a:p>
            <a:pPr marL="0" lvl="0" indent="0" algn="just" rtl="0">
              <a:lnSpc>
                <a:spcPct val="150000"/>
              </a:lnSpc>
              <a:spcBef>
                <a:spcPts val="0"/>
              </a:spcBef>
              <a:spcAft>
                <a:spcPts val="0"/>
              </a:spcAft>
              <a:buNone/>
            </a:pPr>
            <a:endParaRPr sz="2100"/>
          </a:p>
        </p:txBody>
      </p:sp>
      <p:pic>
        <p:nvPicPr>
          <p:cNvPr id="591" name="Google Shape;591;p71"/>
          <p:cNvPicPr preferRelativeResize="0"/>
          <p:nvPr/>
        </p:nvPicPr>
        <p:blipFill>
          <a:blip r:embed="rId3">
            <a:alphaModFix/>
          </a:blip>
          <a:stretch>
            <a:fillRect/>
          </a:stretch>
        </p:blipFill>
        <p:spPr>
          <a:xfrm>
            <a:off x="452150" y="1570625"/>
            <a:ext cx="8410575" cy="3273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2"/>
          <p:cNvSpPr txBox="1">
            <a:spLocks noGrp="1"/>
          </p:cNvSpPr>
          <p:nvPr>
            <p:ph type="title"/>
          </p:nvPr>
        </p:nvSpPr>
        <p:spPr>
          <a:xfrm>
            <a:off x="1297500" y="393750"/>
            <a:ext cx="7038900" cy="6372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solidFill>
                  <a:srgbClr val="FFFFFF"/>
                </a:solidFill>
                <a:latin typeface="Times New Roman"/>
                <a:ea typeface="Times New Roman"/>
                <a:cs typeface="Times New Roman"/>
                <a:sym typeface="Times New Roman"/>
              </a:rPr>
              <a:t>REFERENCES</a:t>
            </a:r>
            <a:endParaRPr sz="3400">
              <a:solidFill>
                <a:srgbClr val="FFFFFF"/>
              </a:solidFill>
            </a:endParaRPr>
          </a:p>
        </p:txBody>
      </p:sp>
      <p:sp>
        <p:nvSpPr>
          <p:cNvPr id="597" name="Google Shape;597;p72"/>
          <p:cNvSpPr txBox="1"/>
          <p:nvPr/>
        </p:nvSpPr>
        <p:spPr>
          <a:xfrm>
            <a:off x="1109650" y="1396850"/>
            <a:ext cx="7519500" cy="3054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900" dirty="0">
                <a:solidFill>
                  <a:srgbClr val="FFFFFF"/>
                </a:solidFill>
                <a:latin typeface="Times New Roman"/>
                <a:ea typeface="Times New Roman"/>
                <a:cs typeface="Times New Roman"/>
                <a:sym typeface="Times New Roman"/>
              </a:rPr>
              <a:t>[1] Ian Somerville, “project planning”, Software Engineering Pearson Education, Update 8th Edition, 1989-1992.</a:t>
            </a:r>
            <a:endParaRPr sz="1900" dirty="0">
              <a:solidFill>
                <a:srgbClr val="FFFFFF"/>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900" dirty="0">
                <a:solidFill>
                  <a:srgbClr val="FFFFFF"/>
                </a:solidFill>
                <a:latin typeface="Times New Roman"/>
                <a:ea typeface="Times New Roman"/>
                <a:cs typeface="Times New Roman"/>
                <a:sym typeface="Times New Roman"/>
              </a:rPr>
              <a:t>[2] http://en.wikipedia.org/wiki/Point_of_sale </a:t>
            </a:r>
            <a:endParaRPr sz="1900" dirty="0">
              <a:solidFill>
                <a:srgbClr val="FFFFFF"/>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900" dirty="0">
                <a:solidFill>
                  <a:srgbClr val="FFFFFF"/>
                </a:solidFill>
                <a:latin typeface="Times New Roman"/>
                <a:ea typeface="Times New Roman"/>
                <a:cs typeface="Times New Roman"/>
                <a:sym typeface="Times New Roman"/>
              </a:rPr>
              <a:t>[3] </a:t>
            </a:r>
            <a:r>
              <a:rPr lang="en-GB" sz="1900" dirty="0">
                <a:solidFill>
                  <a:srgbClr val="FFFFFF"/>
                </a:solidFill>
                <a:uFill>
                  <a:noFill/>
                </a:uFill>
                <a:latin typeface="Times New Roman"/>
                <a:ea typeface="Times New Roman"/>
                <a:cs typeface="Times New Roman"/>
                <a:sym typeface="Times New Roman"/>
                <a:hlinkClick r:id="rId3"/>
              </a:rPr>
              <a:t>https://www.geeksforgeeks.org/</a:t>
            </a:r>
            <a:endParaRPr sz="1900" dirty="0">
              <a:solidFill>
                <a:srgbClr val="FFFFFF"/>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900" dirty="0">
                <a:solidFill>
                  <a:srgbClr val="FFFFFF"/>
                </a:solidFill>
                <a:latin typeface="Times New Roman"/>
                <a:ea typeface="Times New Roman"/>
                <a:cs typeface="Times New Roman"/>
                <a:sym typeface="Times New Roman"/>
              </a:rPr>
              <a:t>[4] </a:t>
            </a:r>
            <a:r>
              <a:rPr lang="en-GB" sz="1900" dirty="0">
                <a:solidFill>
                  <a:srgbClr val="FFFFFF"/>
                </a:solidFill>
                <a:uFill>
                  <a:noFill/>
                </a:uFill>
                <a:latin typeface="Times New Roman"/>
                <a:ea typeface="Times New Roman"/>
                <a:cs typeface="Times New Roman"/>
                <a:sym typeface="Times New Roman"/>
                <a:hlinkClick r:id="rId4"/>
              </a:rPr>
              <a:t>https://www.w3schools.com/</a:t>
            </a:r>
            <a:endParaRPr lang="en-GB" sz="1900" dirty="0">
              <a:solidFill>
                <a:srgbClr val="FFFFFF"/>
              </a:solidFill>
              <a:uFill>
                <a:noFill/>
              </a:u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900" dirty="0">
                <a:solidFill>
                  <a:srgbClr val="FFFFFF"/>
                </a:solidFill>
                <a:uFill>
                  <a:noFill/>
                </a:uFill>
                <a:latin typeface="Times New Roman"/>
                <a:ea typeface="Times New Roman"/>
                <a:cs typeface="Times New Roman"/>
                <a:sym typeface="Times New Roman"/>
              </a:rPr>
              <a:t>[5] </a:t>
            </a:r>
            <a:r>
              <a:rPr lang="en-US" sz="1800" dirty="0">
                <a:hlinkClick r:id="rId5"/>
              </a:rPr>
              <a:t>https://stackoverflow.com/</a:t>
            </a:r>
            <a:endParaRPr sz="1800"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500" dirty="0">
              <a:solidFill>
                <a:srgbClr val="FFFFFF"/>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a:t>Conclusion  And Future Works</a:t>
            </a:r>
            <a:endParaRPr sz="3400"/>
          </a:p>
        </p:txBody>
      </p:sp>
      <p:sp>
        <p:nvSpPr>
          <p:cNvPr id="603" name="Google Shape;603;p73"/>
          <p:cNvSpPr txBox="1"/>
          <p:nvPr/>
        </p:nvSpPr>
        <p:spPr>
          <a:xfrm>
            <a:off x="1109650" y="1396850"/>
            <a:ext cx="7519500" cy="3054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500">
                <a:solidFill>
                  <a:srgbClr val="FFFFFF"/>
                </a:solidFill>
                <a:latin typeface="Times New Roman"/>
                <a:ea typeface="Times New Roman"/>
                <a:cs typeface="Times New Roman"/>
                <a:sym typeface="Times New Roman"/>
              </a:rPr>
              <a:t>Now words any mini shopping mall don’t have an online DSM software. We have to work it to have online based DMS software for a Mini Shop. So that, their transaction process and payment report should be clear. In our country we find many shopping mall, they are used desktop base DSM software and fact many problems .So, we made an online base DSM system software to improve that system and also developed our country. </a:t>
            </a:r>
            <a:endParaRPr sz="1500">
              <a:solidFill>
                <a:srgbClr val="FFFFFF"/>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GB" sz="1500">
                <a:solidFill>
                  <a:srgbClr val="FFFFFF"/>
                </a:solidFill>
                <a:latin typeface="Times New Roman"/>
                <a:ea typeface="Times New Roman"/>
                <a:cs typeface="Times New Roman"/>
                <a:sym typeface="Times New Roman"/>
              </a:rPr>
              <a:t>we has done proper in this project are compliantly logical business model and it's really sequential effective project. </a:t>
            </a:r>
            <a:endParaRPr sz="1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1500">
                <a:solidFill>
                  <a:srgbClr val="FFFFFF"/>
                </a:solidFill>
                <a:latin typeface="Times New Roman"/>
                <a:ea typeface="Times New Roman"/>
                <a:cs typeface="Times New Roman"/>
                <a:sym typeface="Times New Roman"/>
              </a:rPr>
              <a:t>DSM works offline  So,</a:t>
            </a:r>
            <a:r>
              <a:rPr lang="en-GB" sz="1500">
                <a:solidFill>
                  <a:schemeClr val="lt1"/>
                </a:solidFill>
                <a:latin typeface="Times New Roman"/>
                <a:ea typeface="Times New Roman"/>
                <a:cs typeface="Times New Roman"/>
                <a:sym typeface="Times New Roman"/>
              </a:rPr>
              <a:t>we made an online base DSM system software.</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4"/>
          <p:cNvSpPr txBox="1">
            <a:spLocks noGrp="1"/>
          </p:cNvSpPr>
          <p:nvPr>
            <p:ph type="title"/>
          </p:nvPr>
        </p:nvSpPr>
        <p:spPr>
          <a:xfrm>
            <a:off x="3535575" y="690775"/>
            <a:ext cx="20142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609" name="Google Shape;609;p74"/>
          <p:cNvGrpSpPr/>
          <p:nvPr/>
        </p:nvGrpSpPr>
        <p:grpSpPr>
          <a:xfrm>
            <a:off x="3000020" y="1858291"/>
            <a:ext cx="3159984" cy="2439109"/>
            <a:chOff x="3553042" y="1657806"/>
            <a:chExt cx="3461100" cy="2671532"/>
          </a:xfrm>
        </p:grpSpPr>
        <p:sp>
          <p:nvSpPr>
            <p:cNvPr id="610" name="Google Shape;610;p7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8" name="Google Shape;618;p74" descr="offset_comp_342327_edited.jpg"/>
          <p:cNvPicPr preferRelativeResize="0"/>
          <p:nvPr/>
        </p:nvPicPr>
        <p:blipFill rotWithShape="1">
          <a:blip r:embed="rId3">
            <a:alphaModFix/>
          </a:blip>
          <a:srcRect l="45356" t="50734" r="19582" b="26215"/>
          <a:stretch/>
        </p:blipFill>
        <p:spPr>
          <a:xfrm>
            <a:off x="3048330" y="1910438"/>
            <a:ext cx="3063300" cy="1745700"/>
          </a:xfrm>
          <a:prstGeom prst="rect">
            <a:avLst/>
          </a:prstGeom>
          <a:noFill/>
          <a:ln>
            <a:noFill/>
          </a:ln>
        </p:spPr>
      </p:pic>
      <p:sp>
        <p:nvSpPr>
          <p:cNvPr id="619" name="Google Shape;619;p74"/>
          <p:cNvSpPr/>
          <p:nvPr/>
        </p:nvSpPr>
        <p:spPr>
          <a:xfrm flipH="1">
            <a:off x="3048117" y="19113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0" name="Google Shape;620;p74"/>
          <p:cNvPicPr preferRelativeResize="0"/>
          <p:nvPr/>
        </p:nvPicPr>
        <p:blipFill>
          <a:blip r:embed="rId4">
            <a:alphaModFix/>
          </a:blip>
          <a:stretch>
            <a:fillRect/>
          </a:stretch>
        </p:blipFill>
        <p:spPr>
          <a:xfrm>
            <a:off x="3048325" y="1905000"/>
            <a:ext cx="3063300" cy="174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solidFill>
                  <a:srgbClr val="FFFFFF"/>
                </a:solidFill>
              </a:rPr>
              <a:t> INTRODUCTION </a:t>
            </a:r>
            <a:endParaRPr sz="4300"/>
          </a:p>
        </p:txBody>
      </p:sp>
      <p:sp>
        <p:nvSpPr>
          <p:cNvPr id="274" name="Google Shape;274;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a:solidFill>
                  <a:srgbClr val="FFFFFF"/>
                </a:solidFill>
                <a:latin typeface="Montserrat"/>
                <a:ea typeface="Montserrat"/>
                <a:cs typeface="Montserrat"/>
                <a:sym typeface="Montserrat"/>
              </a:rPr>
              <a:t>DSMS stands for </a:t>
            </a:r>
            <a:r>
              <a:rPr lang="en-GB" sz="1500" b="1">
                <a:solidFill>
                  <a:srgbClr val="FFFFFF"/>
                </a:solidFill>
                <a:latin typeface="Montserrat"/>
                <a:ea typeface="Montserrat"/>
                <a:cs typeface="Montserrat"/>
                <a:sym typeface="Montserrat"/>
              </a:rPr>
              <a:t>D</a:t>
            </a:r>
            <a:r>
              <a:rPr lang="en-GB" sz="1500">
                <a:solidFill>
                  <a:srgbClr val="FFFFFF"/>
                </a:solidFill>
                <a:latin typeface="Montserrat"/>
                <a:ea typeface="Montserrat"/>
                <a:cs typeface="Montserrat"/>
                <a:sym typeface="Montserrat"/>
              </a:rPr>
              <a:t>epartmental </a:t>
            </a:r>
            <a:r>
              <a:rPr lang="en-GB" sz="1500" b="1">
                <a:solidFill>
                  <a:srgbClr val="FFFFFF"/>
                </a:solidFill>
                <a:latin typeface="Montserrat"/>
                <a:ea typeface="Montserrat"/>
                <a:cs typeface="Montserrat"/>
                <a:sym typeface="Montserrat"/>
              </a:rPr>
              <a:t>S</a:t>
            </a:r>
            <a:r>
              <a:rPr lang="en-GB" sz="1500">
                <a:solidFill>
                  <a:srgbClr val="FFFFFF"/>
                </a:solidFill>
                <a:latin typeface="Montserrat"/>
                <a:ea typeface="Montserrat"/>
                <a:cs typeface="Montserrat"/>
                <a:sym typeface="Montserrat"/>
              </a:rPr>
              <a:t>tore </a:t>
            </a:r>
            <a:r>
              <a:rPr lang="en-GB" sz="1500" b="1">
                <a:solidFill>
                  <a:srgbClr val="FFFFFF"/>
                </a:solidFill>
                <a:latin typeface="Montserrat"/>
                <a:ea typeface="Montserrat"/>
                <a:cs typeface="Montserrat"/>
                <a:sym typeface="Montserrat"/>
              </a:rPr>
              <a:t>M</a:t>
            </a:r>
            <a:r>
              <a:rPr lang="en-GB" sz="1500">
                <a:solidFill>
                  <a:srgbClr val="FFFFFF"/>
                </a:solidFill>
                <a:latin typeface="Montserrat"/>
                <a:ea typeface="Montserrat"/>
                <a:cs typeface="Montserrat"/>
                <a:sym typeface="Montserrat"/>
              </a:rPr>
              <a:t>anagement System. This is a system that is used throughout the restaurant and retail industry. This computerized system allows business owners to track sales, cash flow, food inventory and can help simplify your bookkeeping enormously.</a:t>
            </a:r>
            <a:endParaRPr sz="1500">
              <a:solidFill>
                <a:srgbClr val="FFFF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1500">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1500">
                <a:solidFill>
                  <a:srgbClr val="FFFFFF"/>
                </a:solidFill>
                <a:latin typeface="Montserrat"/>
                <a:ea typeface="Montserrat"/>
                <a:cs typeface="Montserrat"/>
                <a:sym typeface="Montserrat"/>
              </a:rPr>
              <a:t>A Departmental Store Management System (DSMS) is an application that executes a collection of protocols to coordinate the actions of multiple processes on a network, such that all components cooperate together to perform a single or small set of related tasks. This system is good when one has an established Shop and wants his/her stores to blinked. </a:t>
            </a:r>
            <a:endParaRPr sz="1500">
              <a:solidFill>
                <a:srgbClr val="FFFFFF"/>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rPr>
              <a:t> Motivation</a:t>
            </a:r>
            <a:endParaRPr sz="5300">
              <a:solidFill>
                <a:srgbClr val="FFFFFF"/>
              </a:solidFill>
            </a:endParaRPr>
          </a:p>
        </p:txBody>
      </p:sp>
      <p:sp>
        <p:nvSpPr>
          <p:cNvPr id="280" name="Google Shape;280;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700">
                <a:solidFill>
                  <a:srgbClr val="FFFFFF"/>
                </a:solidFill>
                <a:latin typeface="Montserrat"/>
                <a:ea typeface="Montserrat"/>
                <a:cs typeface="Montserrat"/>
                <a:sym typeface="Montserrat"/>
              </a:rPr>
              <a:t>Departmental Store Management System (DSMS), commonly found in retail establishments and known as DSM, often feature a complex arrangement of hardware, software and network connections. DSM systems rely on predictable operation, and any number of problems can appear when hardware, software or users do not perform as expected. So this perspective things Motivates me to kind of software in real time business.</a:t>
            </a:r>
            <a:endParaRPr sz="1700">
              <a:solidFill>
                <a:srgbClr val="FFFFFF"/>
              </a:solidFill>
              <a:latin typeface="Montserrat"/>
              <a:ea typeface="Montserrat"/>
              <a:cs typeface="Montserrat"/>
              <a:sym typeface="Montserrat"/>
            </a:endParaRPr>
          </a:p>
          <a:p>
            <a:pPr marL="0" lvl="0" indent="0" algn="l" rtl="0">
              <a:lnSpc>
                <a:spcPct val="100000"/>
              </a:lnSpc>
              <a:spcBef>
                <a:spcPts val="0"/>
              </a:spcBef>
              <a:spcAft>
                <a:spcPts val="0"/>
              </a:spcAft>
              <a:buNone/>
            </a:pPr>
            <a:endParaRPr sz="1500">
              <a:solidFill>
                <a:srgbClr val="FFFFFF"/>
              </a:solidFil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We Need DSM Software</a:t>
            </a:r>
            <a:endParaRPr sz="2800"/>
          </a:p>
          <a:p>
            <a:pPr marL="0" lvl="0" indent="0" algn="l" rtl="0">
              <a:spcBef>
                <a:spcPts val="0"/>
              </a:spcBef>
              <a:spcAft>
                <a:spcPts val="0"/>
              </a:spcAft>
              <a:buNone/>
            </a:pPr>
            <a:endParaRPr/>
          </a:p>
        </p:txBody>
      </p:sp>
      <p:sp>
        <p:nvSpPr>
          <p:cNvPr id="303" name="Google Shape;303;p26"/>
          <p:cNvSpPr txBox="1">
            <a:spLocks noGrp="1"/>
          </p:cNvSpPr>
          <p:nvPr>
            <p:ph type="body" idx="1"/>
          </p:nvPr>
        </p:nvSpPr>
        <p:spPr>
          <a:xfrm>
            <a:off x="1297500" y="1486700"/>
            <a:ext cx="6495600" cy="35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dirty="0">
                <a:solidFill>
                  <a:srgbClr val="FFFFFF"/>
                </a:solidFill>
              </a:rPr>
              <a:t> In the retail business, a good Departmental Store Management System is one of your biggest assets. If it works as advertised, it’ll be a lot like having your own team of experts working behind the scenes, making sure everything’s moving along quickly and efficiently. To remain on top in today’s highly competitive retail landscape, you need a DSM system to help you run your business the right way here’s why.</a:t>
            </a:r>
            <a:endParaRPr sz="1800" dirty="0">
              <a:solidFill>
                <a:srgbClr val="FFFFFF"/>
              </a:solidFill>
            </a:endParaRPr>
          </a:p>
          <a:p>
            <a:pPr marL="0" lvl="0" indent="0" algn="l" rtl="0">
              <a:lnSpc>
                <a:spcPct val="100000"/>
              </a:lnSpc>
              <a:spcBef>
                <a:spcPts val="0"/>
              </a:spcBef>
              <a:spcAft>
                <a:spcPts val="0"/>
              </a:spcAft>
              <a:buNone/>
            </a:pPr>
            <a:endParaRPr sz="1900" dirty="0">
              <a:solidFill>
                <a:srgbClr val="FFFFFF"/>
              </a:solidFill>
            </a:endParaRPr>
          </a:p>
          <a:p>
            <a:pPr marL="457200" lvl="0" indent="-368300" algn="l" rtl="0">
              <a:lnSpc>
                <a:spcPct val="100000"/>
              </a:lnSpc>
              <a:spcBef>
                <a:spcPts val="0"/>
              </a:spcBef>
              <a:spcAft>
                <a:spcPts val="0"/>
              </a:spcAft>
              <a:buClr>
                <a:srgbClr val="FFFFFF"/>
              </a:buClr>
              <a:buSzPts val="2200"/>
              <a:buChar char="●"/>
            </a:pPr>
            <a:r>
              <a:rPr lang="en-GB" sz="1800" b="1" dirty="0">
                <a:solidFill>
                  <a:srgbClr val="FFFFFF"/>
                </a:solidFill>
              </a:rPr>
              <a:t>Quick and Accurate Sales</a:t>
            </a:r>
            <a:endParaRPr sz="1800" b="1" dirty="0">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sz="1800" b="1" dirty="0">
                <a:solidFill>
                  <a:srgbClr val="FFFFFF"/>
                </a:solidFill>
              </a:rPr>
              <a:t>Inventory Control </a:t>
            </a:r>
            <a:endParaRPr sz="1800" b="1" dirty="0">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sz="1800" b="1" dirty="0">
                <a:solidFill>
                  <a:srgbClr val="FFFFFF"/>
                </a:solidFill>
              </a:rPr>
              <a:t> Know Your Customers</a:t>
            </a:r>
            <a:endParaRPr sz="1800" b="1" dirty="0">
              <a:solidFill>
                <a:srgbClr val="FFFFFF"/>
              </a:solidFill>
            </a:endParaRPr>
          </a:p>
          <a:p>
            <a:pPr marL="457200" lvl="0" indent="-342900" algn="l" rtl="0">
              <a:lnSpc>
                <a:spcPct val="100000"/>
              </a:lnSpc>
              <a:spcBef>
                <a:spcPts val="0"/>
              </a:spcBef>
              <a:spcAft>
                <a:spcPts val="0"/>
              </a:spcAft>
              <a:buClr>
                <a:srgbClr val="FFFFFF"/>
              </a:buClr>
              <a:buSzPts val="1800"/>
              <a:buChar char="●"/>
            </a:pPr>
            <a:r>
              <a:rPr lang="en-GB" sz="1800" b="1" dirty="0">
                <a:solidFill>
                  <a:srgbClr val="FFFFFF"/>
                </a:solidFill>
              </a:rPr>
              <a:t>Save Time!</a:t>
            </a:r>
            <a:endParaRPr sz="1800" b="1" dirty="0">
              <a:solidFill>
                <a:srgbClr val="FFFFFF"/>
              </a:solidFill>
            </a:endParaRPr>
          </a:p>
          <a:p>
            <a:pPr marL="0" lvl="0" indent="0" algn="l" rtl="0">
              <a:spcBef>
                <a:spcPts val="0"/>
              </a:spcBef>
              <a:spcAft>
                <a:spcPts val="1600"/>
              </a:spcAft>
              <a:buNone/>
            </a:pPr>
            <a:endParaRPr dirty="0">
              <a:solidFill>
                <a:srgbClr val="FFFFFF"/>
              </a:solidFill>
            </a:endParaRPr>
          </a:p>
        </p:txBody>
      </p:sp>
      <p:sp>
        <p:nvSpPr>
          <p:cNvPr id="304" name="Google Shape;304;p2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8"/>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We Need DSM Software</a:t>
            </a:r>
            <a:endParaRPr sz="2800"/>
          </a:p>
          <a:p>
            <a:pPr marL="0" lvl="0" indent="0" algn="l" rtl="0">
              <a:spcBef>
                <a:spcPts val="0"/>
              </a:spcBef>
              <a:spcAft>
                <a:spcPts val="0"/>
              </a:spcAft>
              <a:buNone/>
            </a:pPr>
            <a:endParaRPr/>
          </a:p>
        </p:txBody>
      </p:sp>
      <p:sp>
        <p:nvSpPr>
          <p:cNvPr id="317" name="Google Shape;317;p28"/>
          <p:cNvSpPr txBox="1">
            <a:spLocks noGrp="1"/>
          </p:cNvSpPr>
          <p:nvPr>
            <p:ph type="body" idx="1"/>
          </p:nvPr>
        </p:nvSpPr>
        <p:spPr>
          <a:xfrm>
            <a:off x="1297500" y="1486700"/>
            <a:ext cx="6495600" cy="351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a:solidFill>
                  <a:srgbClr val="FFFFFF"/>
                </a:solidFill>
              </a:rPr>
              <a:t> </a:t>
            </a:r>
            <a:r>
              <a:rPr lang="en-GB" sz="1600" b="1">
                <a:solidFill>
                  <a:srgbClr val="FFFFFF"/>
                </a:solidFill>
                <a:latin typeface="Times New Roman"/>
                <a:ea typeface="Times New Roman"/>
                <a:cs typeface="Times New Roman"/>
                <a:sym typeface="Times New Roman"/>
              </a:rPr>
              <a:t>Know Your Customers : </a:t>
            </a:r>
            <a:r>
              <a:rPr lang="en-GB" sz="1500">
                <a:solidFill>
                  <a:srgbClr val="FFFFFF"/>
                </a:solidFill>
                <a:latin typeface="Times New Roman"/>
                <a:ea typeface="Times New Roman"/>
                <a:cs typeface="Times New Roman"/>
                <a:sym typeface="Times New Roman"/>
              </a:rPr>
              <a:t>Sales and inventory might be one and two, but everyone knows the customer is always right. Without real people coming in you won’t have sales and there will be no need to stock any inventory. A Departmental store management system should give you the ability to track all of your customers so you can see which customers are big spenders, who is waiting for a special order, and who has a layaway on that product tucked away in the back room.</a:t>
            </a:r>
            <a:endParaRPr sz="150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b="1">
              <a:solidFill>
                <a:srgbClr val="FFFFFF"/>
              </a:solidFill>
            </a:endParaRPr>
          </a:p>
          <a:p>
            <a:pPr marL="0" lvl="0" indent="0" algn="l" rtl="0">
              <a:lnSpc>
                <a:spcPct val="100000"/>
              </a:lnSpc>
              <a:spcBef>
                <a:spcPts val="0"/>
              </a:spcBef>
              <a:spcAft>
                <a:spcPts val="0"/>
              </a:spcAft>
              <a:buNone/>
            </a:pPr>
            <a:r>
              <a:rPr lang="en-GB" sz="1600" b="1">
                <a:solidFill>
                  <a:srgbClr val="FFFFFF"/>
                </a:solidFill>
                <a:latin typeface="Times New Roman"/>
                <a:ea typeface="Times New Roman"/>
                <a:cs typeface="Times New Roman"/>
                <a:sym typeface="Times New Roman"/>
              </a:rPr>
              <a:t>Save Time!</a:t>
            </a:r>
            <a:endParaRPr sz="16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GB" sz="1600">
                <a:solidFill>
                  <a:srgbClr val="FFFFFF"/>
                </a:solidFill>
                <a:latin typeface="Times New Roman"/>
                <a:ea typeface="Times New Roman"/>
                <a:cs typeface="Times New Roman"/>
                <a:sym typeface="Times New Roman"/>
              </a:rPr>
              <a:t>  T</a:t>
            </a:r>
            <a:r>
              <a:rPr lang="en-GB" sz="1600" b="1">
                <a:solidFill>
                  <a:srgbClr val="FFFFFF"/>
                </a:solidFill>
                <a:latin typeface="Times New Roman"/>
                <a:ea typeface="Times New Roman"/>
                <a:cs typeface="Times New Roman"/>
                <a:sym typeface="Times New Roman"/>
              </a:rPr>
              <a:t>here’s one thing that we could all use a little more of: Time!</a:t>
            </a:r>
            <a:r>
              <a:rPr lang="en-GB" sz="1600">
                <a:solidFill>
                  <a:srgbClr val="FFFFFF"/>
                </a:solidFill>
                <a:latin typeface="Times New Roman"/>
                <a:ea typeface="Times New Roman"/>
                <a:cs typeface="Times New Roman"/>
                <a:sym typeface="Times New Roman"/>
              </a:rPr>
              <a:t>There’s one thing that we could all use a little more of: Time! Possibly the thing you’ll love the most about a Departmental store management system is the time it will save you. </a:t>
            </a:r>
            <a:endParaRPr sz="160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a:solidFill>
                <a:srgbClr val="FFFFFF"/>
              </a:solidFill>
              <a:latin typeface="Times New Roman"/>
              <a:ea typeface="Times New Roman"/>
              <a:cs typeface="Times New Roman"/>
              <a:sym typeface="Times New Roman"/>
            </a:endParaRPr>
          </a:p>
          <a:p>
            <a:pPr marL="0" lvl="0" indent="0" algn="l" rtl="0">
              <a:spcBef>
                <a:spcPts val="0"/>
              </a:spcBef>
              <a:spcAft>
                <a:spcPts val="1600"/>
              </a:spcAft>
              <a:buNone/>
            </a:pPr>
            <a:endParaRPr>
              <a:solidFill>
                <a:srgbClr val="FFFFFF"/>
              </a:solidFill>
            </a:endParaRPr>
          </a:p>
        </p:txBody>
      </p:sp>
      <p:sp>
        <p:nvSpPr>
          <p:cNvPr id="318" name="Google Shape;318;p2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1618</Words>
  <Application>Microsoft Office PowerPoint</Application>
  <PresentationFormat>On-screen Show (16:9)</PresentationFormat>
  <Paragraphs>225</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Montserrat</vt:lpstr>
      <vt:lpstr>Roboto</vt:lpstr>
      <vt:lpstr>Arial</vt:lpstr>
      <vt:lpstr>Lato</vt:lpstr>
      <vt:lpstr>Spectral</vt:lpstr>
      <vt:lpstr>Times New Roman</vt:lpstr>
      <vt:lpstr>Focus</vt:lpstr>
      <vt:lpstr>A Project on Store Management System                                                                                                                                                                                                                                                                                                                                      </vt:lpstr>
      <vt:lpstr>Project Title : Stores Management System </vt:lpstr>
      <vt:lpstr>Project Title : Stores Management System </vt:lpstr>
      <vt:lpstr> DECLARATION</vt:lpstr>
      <vt:lpstr>                      Roadmap</vt:lpstr>
      <vt:lpstr> INTRODUCTION </vt:lpstr>
      <vt:lpstr> Motivation</vt:lpstr>
      <vt:lpstr>Why We Need DSM Software </vt:lpstr>
      <vt:lpstr>Why We Need DSM Software </vt:lpstr>
      <vt:lpstr>Why We Need DSM Software </vt:lpstr>
      <vt:lpstr>Goal of our Project</vt:lpstr>
      <vt:lpstr>Project objective</vt:lpstr>
      <vt:lpstr>Benefits of Using a DSM System</vt:lpstr>
      <vt:lpstr>Functional Requirement</vt:lpstr>
      <vt:lpstr>Interface Requirement</vt:lpstr>
      <vt:lpstr>Languages And Tools</vt:lpstr>
      <vt:lpstr>DSM Features </vt:lpstr>
      <vt:lpstr>PowerPoint Presentation</vt:lpstr>
      <vt:lpstr>PowerPoint Presentation</vt:lpstr>
      <vt:lpstr> Use case diagram of DSM (Product Part)</vt:lpstr>
      <vt:lpstr>ERD (Entity Relationship Diagram)</vt:lpstr>
      <vt:lpstr>PowerPoint Presentation</vt:lpstr>
      <vt:lpstr>PowerPoint Presentation</vt:lpstr>
      <vt:lpstr>PowerPoint Presentation</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Web page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Database Design </vt:lpstr>
      <vt:lpstr>REFERENCES</vt:lpstr>
      <vt:lpstr>Conclusion  And 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Store Management System</dc:title>
  <dc:creator>Papon Ahasan</dc:creator>
  <cp:lastModifiedBy>Papon Ahasan</cp:lastModifiedBy>
  <cp:revision>5</cp:revision>
  <dcterms:modified xsi:type="dcterms:W3CDTF">2020-08-21T13:54:22Z</dcterms:modified>
</cp:coreProperties>
</file>